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9"/>
  </p:notesMasterIdLst>
  <p:sldIdLst>
    <p:sldId id="256" r:id="rId2"/>
    <p:sldId id="258" r:id="rId3"/>
    <p:sldId id="259" r:id="rId4"/>
    <p:sldId id="260" r:id="rId5"/>
    <p:sldId id="267" r:id="rId6"/>
    <p:sldId id="289" r:id="rId7"/>
    <p:sldId id="262" r:id="rId8"/>
    <p:sldId id="268"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70" r:id="rId28"/>
    <p:sldId id="26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263" r:id="rId63"/>
    <p:sldId id="323" r:id="rId64"/>
    <p:sldId id="324" r:id="rId65"/>
    <p:sldId id="326" r:id="rId66"/>
    <p:sldId id="327" r:id="rId67"/>
    <p:sldId id="328" r:id="rId68"/>
    <p:sldId id="330" r:id="rId69"/>
    <p:sldId id="331" r:id="rId70"/>
    <p:sldId id="332" r:id="rId71"/>
    <p:sldId id="333" r:id="rId72"/>
    <p:sldId id="334" r:id="rId73"/>
    <p:sldId id="337" r:id="rId74"/>
    <p:sldId id="339" r:id="rId75"/>
    <p:sldId id="340" r:id="rId76"/>
    <p:sldId id="341" r:id="rId77"/>
    <p:sldId id="342" r:id="rId78"/>
    <p:sldId id="343" r:id="rId79"/>
    <p:sldId id="344" r:id="rId80"/>
    <p:sldId id="345" r:id="rId81"/>
    <p:sldId id="346" r:id="rId82"/>
    <p:sldId id="347" r:id="rId83"/>
    <p:sldId id="348" r:id="rId84"/>
    <p:sldId id="357" r:id="rId85"/>
    <p:sldId id="350" r:id="rId86"/>
    <p:sldId id="351" r:id="rId87"/>
    <p:sldId id="352" r:id="rId88"/>
    <p:sldId id="353" r:id="rId89"/>
    <p:sldId id="354" r:id="rId90"/>
    <p:sldId id="355"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4" r:id="rId116"/>
    <p:sldId id="386" r:id="rId117"/>
    <p:sldId id="388"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94660"/>
  </p:normalViewPr>
  <p:slideViewPr>
    <p:cSldViewPr>
      <p:cViewPr varScale="1">
        <p:scale>
          <a:sx n="58" d="100"/>
          <a:sy n="58" d="100"/>
        </p:scale>
        <p:origin x="1444" y="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1D5B14-1011-40B0-A8DA-EDC221FEE811}" type="datetimeFigureOut">
              <a:rPr lang="en-US" smtClean="0"/>
              <a:t>4/14/2022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F6940E-BE27-4537-B835-2B7C43CE7B9B}" type="slidenum">
              <a:rPr lang="en-US" smtClean="0"/>
              <a:t>‹#›</a:t>
            </a:fld>
            <a:endParaRPr lang="en-US"/>
          </a:p>
        </p:txBody>
      </p:sp>
    </p:spTree>
    <p:extLst>
      <p:ext uri="{BB962C8B-B14F-4D97-AF65-F5344CB8AC3E}">
        <p14:creationId xmlns:p14="http://schemas.microsoft.com/office/powerpoint/2010/main" val="137311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99</a:t>
            </a:fld>
            <a:endParaRPr lang="en-US"/>
          </a:p>
        </p:txBody>
      </p:sp>
    </p:spTree>
    <p:extLst>
      <p:ext uri="{BB962C8B-B14F-4D97-AF65-F5344CB8AC3E}">
        <p14:creationId xmlns:p14="http://schemas.microsoft.com/office/powerpoint/2010/main" val="3733578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109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110</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111</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113</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68</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70</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71</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73</a:t>
            </a:fld>
            <a:endParaRPr lang="en-US"/>
          </a:p>
        </p:txBody>
      </p:sp>
    </p:spTree>
    <p:extLst>
      <p:ext uri="{BB962C8B-B14F-4D97-AF65-F5344CB8AC3E}">
        <p14:creationId xmlns:p14="http://schemas.microsoft.com/office/powerpoint/2010/main" val="2643350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70E74FE-3DED-4558-A869-7B7F762C689F}" type="datetime1">
              <a:rPr lang="en-IN" smtClean="0"/>
              <a:t>14-04-2022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IN"/>
              <a:t>FLIPROBO TECHNOLOGIES</a:t>
            </a:r>
            <a:endParaRPr lang="en-IN"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714A1E7-41FE-4DE0-A0BB-56E3AA803BAD}"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C8ED2D5-89D0-41D5-9856-E400D6EFFFA2}" type="datetime1">
              <a:rPr lang="en-IN" smtClean="0"/>
              <a:t>14-04-2022</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00C8A5B-ACE5-447B-9B44-40576E5B4463}" type="datetime1">
              <a:rPr lang="en-IN" smtClean="0"/>
              <a:t>14-04-2022</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AF33D84-0451-46E1-AB10-C23FE93FB3FA}" type="datetime1">
              <a:rPr lang="en-IN" smtClean="0"/>
              <a:t>14-04-2022</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7D55EED-00F7-4C62-8BDC-F8E3128B7E71}" type="datetime1">
              <a:rPr lang="en-IN" smtClean="0"/>
              <a:t>14-04-2022</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F8A547D-D534-499A-BEA5-34827796ACDD}" type="datetime1">
              <a:rPr lang="en-IN" smtClean="0"/>
              <a:t>14-04-2022</a:t>
            </a:fld>
            <a:endParaRPr lang="en-IN"/>
          </a:p>
        </p:txBody>
      </p:sp>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F33F83D-4E45-4C60-9F53-7233199AE33D}" type="datetime1">
              <a:rPr lang="en-IN" smtClean="0"/>
              <a:t>14-04-2022</a:t>
            </a:fld>
            <a:endParaRPr lang="en-IN"/>
          </a:p>
        </p:txBody>
      </p:sp>
      <p:sp>
        <p:nvSpPr>
          <p:cNvPr id="8" name="Footer Placeholder 7"/>
          <p:cNvSpPr>
            <a:spLocks noGrp="1"/>
          </p:cNvSpPr>
          <p:nvPr>
            <p:ph type="ftr" sz="quarter" idx="11"/>
          </p:nvPr>
        </p:nvSpPr>
        <p:spPr/>
        <p:txBody>
          <a:bodyPr/>
          <a:lstStyle/>
          <a:p>
            <a:r>
              <a:rPr lang="en-IN"/>
              <a:t>FLIPROBO TECHNOLOGIES</a:t>
            </a:r>
          </a:p>
        </p:txBody>
      </p:sp>
      <p:sp>
        <p:nvSpPr>
          <p:cNvPr id="9" name="Slide Number Placeholder 8"/>
          <p:cNvSpPr>
            <a:spLocks noGrp="1"/>
          </p:cNvSpPr>
          <p:nvPr>
            <p:ph type="sldNum" sz="quarter" idx="12"/>
          </p:nvPr>
        </p:nvSpPr>
        <p:spPr/>
        <p:txBody>
          <a:bodyPr/>
          <a:lstStyle/>
          <a:p>
            <a:fld id="{3714A1E7-41FE-4DE0-A0BB-56E3AA803BAD}"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CBB16C-584D-468E-8F0F-7B456D34AA70}" type="datetime1">
              <a:rPr lang="en-IN" smtClean="0"/>
              <a:t>14-04-2022</a:t>
            </a:fld>
            <a:endParaRPr lang="en-IN"/>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A7398-67B2-40CC-8FEB-22E9DD924936}" type="datetime1">
              <a:rPr lang="en-IN" smtClean="0"/>
              <a:t>14-04-2022</a:t>
            </a:fld>
            <a:endParaRPr lang="en-IN"/>
          </a:p>
        </p:txBody>
      </p:sp>
      <p:sp>
        <p:nvSpPr>
          <p:cNvPr id="3" name="Footer Placeholder 2"/>
          <p:cNvSpPr>
            <a:spLocks noGrp="1"/>
          </p:cNvSpPr>
          <p:nvPr>
            <p:ph type="ftr" sz="quarter" idx="11"/>
          </p:nvPr>
        </p:nvSpPr>
        <p:spPr/>
        <p:txBody>
          <a:bodyPr/>
          <a:lstStyle/>
          <a:p>
            <a:r>
              <a:rPr lang="en-IN"/>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110E6EAF-897C-4965-8AFA-24DA13427C51}" type="datetime1">
              <a:rPr lang="en-IN" smtClean="0"/>
              <a:t>14-04-2022</a:t>
            </a:fld>
            <a:endParaRPr lang="en-IN"/>
          </a:p>
        </p:txBody>
      </p:sp>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EFFF004A-AD46-425F-806C-6AADDEC31C54}" type="datetime1">
              <a:rPr lang="en-IN" smtClean="0"/>
              <a:t>14-04-2022</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en-IN"/>
              <a:t>FLIPROBO TECHNOLOGIES</a:t>
            </a: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714A1E7-41FE-4DE0-A0BB-56E3AA803BAD}" type="slidenum">
              <a:rPr lang="en-IN" smtClean="0"/>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E6020416-1C89-4095-91EB-DCC862D04E7C}" type="datetime1">
              <a:rPr lang="en-IN" smtClean="0"/>
              <a:t>14-04-2022</a:t>
            </a:fld>
            <a:endParaRPr lang="en-IN"/>
          </a:p>
        </p:txBody>
      </p:sp>
      <p:sp>
        <p:nvSpPr>
          <p:cNvPr id="22" name="Footer Placeholder 21"/>
          <p:cNvSpPr>
            <a:spLocks noGrp="1"/>
          </p:cNvSpPr>
          <p:nvPr>
            <p:ph type="ftr" sz="quarter" idx="3"/>
          </p:nvPr>
        </p:nvSpPr>
        <p:spPr>
          <a:xfrm>
            <a:off x="5114156" y="0"/>
            <a:ext cx="4029844" cy="365125"/>
          </a:xfrm>
          <a:prstGeom prst="rect">
            <a:avLst/>
          </a:prstGeom>
        </p:spPr>
        <p:txBody>
          <a:bodyPr vert="horz" anchor="b"/>
          <a:lstStyle>
            <a:lvl1pPr algn="r" eaLnBrk="1" latinLnBrk="0" hangingPunct="1">
              <a:defRPr kumimoji="0" sz="1600" b="1">
                <a:solidFill>
                  <a:srgbClr val="C00000"/>
                </a:solidFill>
                <a:latin typeface="Arial" panose="020B0604020202020204" pitchFamily="34" charset="0"/>
                <a:cs typeface="Arial" panose="020B0604020202020204" pitchFamily="34" charset="0"/>
              </a:defRPr>
            </a:lvl1pPr>
            <a:extLst/>
          </a:lstStyle>
          <a:p>
            <a:r>
              <a:rPr lang="en-IN" dirty="0"/>
              <a:t>FLIPROBO TECHNOLOGIES</a:t>
            </a:r>
          </a:p>
        </p:txBody>
      </p:sp>
      <p:sp>
        <p:nvSpPr>
          <p:cNvPr id="18" name="Slide Number Placeholder 17"/>
          <p:cNvSpPr>
            <a:spLocks noGrp="1"/>
          </p:cNvSpPr>
          <p:nvPr>
            <p:ph type="sldNum" sz="quarter" idx="4"/>
          </p:nvPr>
        </p:nvSpPr>
        <p:spPr>
          <a:xfrm>
            <a:off x="8532440" y="6407944"/>
            <a:ext cx="480592" cy="365125"/>
          </a:xfrm>
          <a:prstGeom prst="rect">
            <a:avLst/>
          </a:prstGeom>
        </p:spPr>
        <p:txBody>
          <a:bodyPr vert="horz" anchor="b"/>
          <a:lstStyle>
            <a:lvl1pPr algn="r" eaLnBrk="1" latinLnBrk="0" hangingPunct="1">
              <a:defRPr kumimoji="0" sz="1050" b="0">
                <a:solidFill>
                  <a:srgbClr val="C00000"/>
                </a:solidFill>
                <a:latin typeface="Arial Black" panose="020B0A04020102020204" pitchFamily="34" charset="0"/>
              </a:defRPr>
            </a:lvl1pPr>
            <a:extLst/>
          </a:lstStyle>
          <a:p>
            <a:fld id="{3714A1E7-41FE-4DE0-A0BB-56E3AA803BAD}"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23728" y="5805263"/>
            <a:ext cx="6696744" cy="967805"/>
          </a:xfrm>
        </p:spPr>
        <p:txBody>
          <a:bodyPr>
            <a:noAutofit/>
          </a:bodyPr>
          <a:lstStyle/>
          <a:p>
            <a:pPr algn="l"/>
            <a:r>
              <a:rPr lang="en-IN" sz="1800" b="1" i="1" dirty="0">
                <a:solidFill>
                  <a:schemeClr val="tx2">
                    <a:lumMod val="50000"/>
                  </a:schemeClr>
                </a:solidFill>
                <a:latin typeface="Arial" panose="020B0604020202020204" pitchFamily="34" charset="0"/>
                <a:cs typeface="Arial" panose="020B0604020202020204" pitchFamily="34" charset="0"/>
              </a:rPr>
              <a:t>Submitted by:</a:t>
            </a:r>
          </a:p>
          <a:p>
            <a:pPr algn="l"/>
            <a:r>
              <a:rPr lang="en-IN" sz="3600" i="1" dirty="0" err="1">
                <a:solidFill>
                  <a:schemeClr val="tx2">
                    <a:lumMod val="50000"/>
                  </a:schemeClr>
                </a:solidFill>
              </a:rPr>
              <a:t>Akhand</a:t>
            </a:r>
            <a:r>
              <a:rPr lang="en-IN" sz="3600" i="1" dirty="0">
                <a:solidFill>
                  <a:schemeClr val="tx2">
                    <a:lumMod val="50000"/>
                  </a:schemeClr>
                </a:solidFill>
              </a:rPr>
              <a:t>  </a:t>
            </a:r>
            <a:r>
              <a:rPr lang="en-IN" sz="3600" i="1" dirty="0" err="1">
                <a:solidFill>
                  <a:schemeClr val="tx2">
                    <a:lumMod val="50000"/>
                  </a:schemeClr>
                </a:solidFill>
              </a:rPr>
              <a:t>pratap</a:t>
            </a:r>
            <a:r>
              <a:rPr lang="en-IN" sz="3600" i="1" dirty="0">
                <a:solidFill>
                  <a:schemeClr val="tx2">
                    <a:lumMod val="50000"/>
                  </a:schemeClr>
                </a:solidFill>
              </a:rPr>
              <a:t>  </a:t>
            </a:r>
            <a:r>
              <a:rPr lang="en-IN" sz="3600" i="1" dirty="0" err="1">
                <a:solidFill>
                  <a:schemeClr val="tx2">
                    <a:lumMod val="50000"/>
                  </a:schemeClr>
                </a:solidFill>
              </a:rPr>
              <a:t>singh</a:t>
            </a:r>
            <a:endParaRPr lang="en-IN" sz="3600" i="1" dirty="0">
              <a:solidFill>
                <a:schemeClr val="tx2">
                  <a:lumMod val="50000"/>
                </a:schemeClr>
              </a:solidFill>
            </a:endParaRPr>
          </a:p>
        </p:txBody>
      </p:sp>
      <p:sp>
        <p:nvSpPr>
          <p:cNvPr id="2" name="Footer Placeholder 1"/>
          <p:cNvSpPr>
            <a:spLocks noGrp="1"/>
          </p:cNvSpPr>
          <p:nvPr>
            <p:ph type="ftr" sz="quarter" idx="11"/>
          </p:nvPr>
        </p:nvSpPr>
        <p:spPr>
          <a:xfrm>
            <a:off x="107504" y="0"/>
            <a:ext cx="9036496" cy="1268760"/>
          </a:xfrm>
        </p:spPr>
        <p:txBody>
          <a:bodyPr/>
          <a:lstStyle/>
          <a:p>
            <a:pPr algn="ctr"/>
            <a:r>
              <a:rPr lang="en-IN" sz="3600" dirty="0">
                <a:solidFill>
                  <a:schemeClr val="accent1">
                    <a:lumMod val="75000"/>
                  </a:schemeClr>
                </a:solidFill>
              </a:rPr>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1</a:t>
            </a:fld>
            <a:endParaRPr lang="en-IN"/>
          </a:p>
        </p:txBody>
      </p:sp>
      <p:sp>
        <p:nvSpPr>
          <p:cNvPr id="6" name="Footer Placeholder 1">
            <a:extLst>
              <a:ext uri="{FF2B5EF4-FFF2-40B4-BE49-F238E27FC236}">
                <a16:creationId xmlns:a16="http://schemas.microsoft.com/office/drawing/2014/main" id="{0494C512-D4FD-401D-8929-E22E7DFB1821}"/>
              </a:ext>
            </a:extLst>
          </p:cNvPr>
          <p:cNvSpPr txBox="1">
            <a:spLocks/>
          </p:cNvSpPr>
          <p:nvPr/>
        </p:nvSpPr>
        <p:spPr>
          <a:xfrm>
            <a:off x="107504" y="1935212"/>
            <a:ext cx="9036496" cy="1268760"/>
          </a:xfrm>
          <a:prstGeom prst="rect">
            <a:avLst/>
          </a:prstGeom>
        </p:spPr>
        <p:txBody>
          <a:bodyPr vert="horz" anchor="b"/>
          <a:lstStyle>
            <a:defPPr>
              <a:defRPr lang="en-US"/>
            </a:defPPr>
            <a:lvl1pPr marL="0" algn="r" defTabSz="914400" rtl="0" eaLnBrk="1" latinLnBrk="0" hangingPunct="1">
              <a:defRPr kumimoji="0" sz="1600" b="1" kern="1200">
                <a:solidFill>
                  <a:schemeClr val="accent1">
                    <a:tint val="20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6600" dirty="0">
                <a:solidFill>
                  <a:schemeClr val="accent1">
                    <a:lumMod val="75000"/>
                  </a:schemeClr>
                </a:solidFill>
              </a:rPr>
              <a:t>Customer Retention </a:t>
            </a:r>
          </a:p>
        </p:txBody>
      </p:sp>
    </p:spTree>
    <p:extLst>
      <p:ext uri="{BB962C8B-B14F-4D97-AF65-F5344CB8AC3E}">
        <p14:creationId xmlns:p14="http://schemas.microsoft.com/office/powerpoint/2010/main" val="375957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55576" y="548680"/>
            <a:ext cx="5731510" cy="1069975"/>
          </a:xfrm>
          <a:prstGeom prst="rect">
            <a:avLst/>
          </a:prstGeom>
        </p:spPr>
      </p:pic>
      <p:pic>
        <p:nvPicPr>
          <p:cNvPr id="3" name="Picture 2"/>
          <p:cNvPicPr/>
          <p:nvPr/>
        </p:nvPicPr>
        <p:blipFill>
          <a:blip r:embed="rId3"/>
          <a:stretch>
            <a:fillRect/>
          </a:stretch>
        </p:blipFill>
        <p:spPr>
          <a:xfrm>
            <a:off x="899592" y="1772816"/>
            <a:ext cx="5731510" cy="2830195"/>
          </a:xfrm>
          <a:prstGeom prst="rect">
            <a:avLst/>
          </a:prstGeom>
        </p:spPr>
      </p:pic>
      <p:pic>
        <p:nvPicPr>
          <p:cNvPr id="4" name="Picture 3"/>
          <p:cNvPicPr/>
          <p:nvPr/>
        </p:nvPicPr>
        <p:blipFill>
          <a:blip r:embed="rId4"/>
          <a:stretch>
            <a:fillRect/>
          </a:stretch>
        </p:blipFill>
        <p:spPr>
          <a:xfrm>
            <a:off x="1475656" y="5013176"/>
            <a:ext cx="5731510" cy="70485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10</a:t>
            </a:fld>
            <a:endParaRPr lang="en-IN"/>
          </a:p>
        </p:txBody>
      </p:sp>
    </p:spTree>
    <p:extLst>
      <p:ext uri="{BB962C8B-B14F-4D97-AF65-F5344CB8AC3E}">
        <p14:creationId xmlns:p14="http://schemas.microsoft.com/office/powerpoint/2010/main" val="40632284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3142615"/>
          </a:xfrm>
          <a:prstGeom prst="rect">
            <a:avLst/>
          </a:prstGeom>
        </p:spPr>
      </p:pic>
      <p:pic>
        <p:nvPicPr>
          <p:cNvPr id="3" name="Picture 2"/>
          <p:cNvPicPr/>
          <p:nvPr/>
        </p:nvPicPr>
        <p:blipFill>
          <a:blip r:embed="rId3"/>
          <a:stretch>
            <a:fillRect/>
          </a:stretch>
        </p:blipFill>
        <p:spPr>
          <a:xfrm>
            <a:off x="3412490" y="3428999"/>
            <a:ext cx="5731510" cy="30956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100</a:t>
            </a:fld>
            <a:endParaRPr lang="en-IN"/>
          </a:p>
        </p:txBody>
      </p:sp>
    </p:spTree>
    <p:extLst>
      <p:ext uri="{BB962C8B-B14F-4D97-AF65-F5344CB8AC3E}">
        <p14:creationId xmlns:p14="http://schemas.microsoft.com/office/powerpoint/2010/main" val="34459475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3061335"/>
          </a:xfrm>
          <a:prstGeom prst="rect">
            <a:avLst/>
          </a:prstGeom>
        </p:spPr>
      </p:pic>
      <p:pic>
        <p:nvPicPr>
          <p:cNvPr id="3" name="Picture 2"/>
          <p:cNvPicPr/>
          <p:nvPr/>
        </p:nvPicPr>
        <p:blipFill>
          <a:blip r:embed="rId3"/>
          <a:stretch>
            <a:fillRect/>
          </a:stretch>
        </p:blipFill>
        <p:spPr>
          <a:xfrm>
            <a:off x="3275856" y="3429000"/>
            <a:ext cx="5731510" cy="32080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101</a:t>
            </a:fld>
            <a:endParaRPr lang="en-IN"/>
          </a:p>
        </p:txBody>
      </p:sp>
    </p:spTree>
    <p:extLst>
      <p:ext uri="{BB962C8B-B14F-4D97-AF65-F5344CB8AC3E}">
        <p14:creationId xmlns:p14="http://schemas.microsoft.com/office/powerpoint/2010/main" val="15268435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06494"/>
            <a:ext cx="5731510" cy="3201670"/>
          </a:xfrm>
          <a:prstGeom prst="rect">
            <a:avLst/>
          </a:prstGeom>
        </p:spPr>
      </p:pic>
      <p:pic>
        <p:nvPicPr>
          <p:cNvPr id="3" name="Picture 2"/>
          <p:cNvPicPr/>
          <p:nvPr/>
        </p:nvPicPr>
        <p:blipFill>
          <a:blip r:embed="rId3"/>
          <a:stretch>
            <a:fillRect/>
          </a:stretch>
        </p:blipFill>
        <p:spPr>
          <a:xfrm>
            <a:off x="3275856" y="3408164"/>
            <a:ext cx="5731510" cy="319151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102</a:t>
            </a:fld>
            <a:endParaRPr lang="en-IN"/>
          </a:p>
        </p:txBody>
      </p:sp>
    </p:spTree>
    <p:extLst>
      <p:ext uri="{BB962C8B-B14F-4D97-AF65-F5344CB8AC3E}">
        <p14:creationId xmlns:p14="http://schemas.microsoft.com/office/powerpoint/2010/main" val="4285381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88640"/>
            <a:ext cx="5731510" cy="3117215"/>
          </a:xfrm>
          <a:prstGeom prst="rect">
            <a:avLst/>
          </a:prstGeom>
        </p:spPr>
      </p:pic>
      <p:pic>
        <p:nvPicPr>
          <p:cNvPr id="3" name="Picture 2"/>
          <p:cNvPicPr/>
          <p:nvPr/>
        </p:nvPicPr>
        <p:blipFill>
          <a:blip r:embed="rId3"/>
          <a:stretch>
            <a:fillRect/>
          </a:stretch>
        </p:blipFill>
        <p:spPr>
          <a:xfrm>
            <a:off x="3203848" y="3305855"/>
            <a:ext cx="5731510" cy="31927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103</a:t>
            </a:fld>
            <a:endParaRPr lang="en-IN"/>
          </a:p>
        </p:txBody>
      </p:sp>
    </p:spTree>
    <p:extLst>
      <p:ext uri="{BB962C8B-B14F-4D97-AF65-F5344CB8AC3E}">
        <p14:creationId xmlns:p14="http://schemas.microsoft.com/office/powerpoint/2010/main" val="40344036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3359150"/>
          </a:xfrm>
          <a:prstGeom prst="rect">
            <a:avLst/>
          </a:prstGeom>
        </p:spPr>
      </p:pic>
      <p:pic>
        <p:nvPicPr>
          <p:cNvPr id="3" name="Picture 2"/>
          <p:cNvPicPr/>
          <p:nvPr/>
        </p:nvPicPr>
        <p:blipFill>
          <a:blip r:embed="rId3"/>
          <a:stretch>
            <a:fillRect/>
          </a:stretch>
        </p:blipFill>
        <p:spPr>
          <a:xfrm>
            <a:off x="3387090" y="3522142"/>
            <a:ext cx="5731510" cy="320230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104</a:t>
            </a:fld>
            <a:endParaRPr lang="en-IN"/>
          </a:p>
        </p:txBody>
      </p:sp>
    </p:spTree>
    <p:extLst>
      <p:ext uri="{BB962C8B-B14F-4D97-AF65-F5344CB8AC3E}">
        <p14:creationId xmlns:p14="http://schemas.microsoft.com/office/powerpoint/2010/main" val="3992855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3295650"/>
          </a:xfrm>
          <a:prstGeom prst="rect">
            <a:avLst/>
          </a:prstGeom>
        </p:spPr>
      </p:pic>
      <p:pic>
        <p:nvPicPr>
          <p:cNvPr id="3" name="Picture 2"/>
          <p:cNvPicPr/>
          <p:nvPr/>
        </p:nvPicPr>
        <p:blipFill>
          <a:blip r:embed="rId3"/>
          <a:stretch>
            <a:fillRect/>
          </a:stretch>
        </p:blipFill>
        <p:spPr>
          <a:xfrm>
            <a:off x="3412490" y="3429000"/>
            <a:ext cx="5731510" cy="32562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105</a:t>
            </a:fld>
            <a:endParaRPr lang="en-IN"/>
          </a:p>
        </p:txBody>
      </p:sp>
    </p:spTree>
    <p:extLst>
      <p:ext uri="{BB962C8B-B14F-4D97-AF65-F5344CB8AC3E}">
        <p14:creationId xmlns:p14="http://schemas.microsoft.com/office/powerpoint/2010/main" val="26697525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22554"/>
            <a:ext cx="5731510" cy="3306445"/>
          </a:xfrm>
          <a:prstGeom prst="rect">
            <a:avLst/>
          </a:prstGeom>
        </p:spPr>
      </p:pic>
      <p:pic>
        <p:nvPicPr>
          <p:cNvPr id="3" name="Picture 2"/>
          <p:cNvPicPr/>
          <p:nvPr/>
        </p:nvPicPr>
        <p:blipFill>
          <a:blip r:embed="rId3"/>
          <a:stretch>
            <a:fillRect/>
          </a:stretch>
        </p:blipFill>
        <p:spPr>
          <a:xfrm>
            <a:off x="3275856" y="3717032"/>
            <a:ext cx="5731510" cy="293941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106</a:t>
            </a:fld>
            <a:endParaRPr lang="en-IN"/>
          </a:p>
        </p:txBody>
      </p:sp>
    </p:spTree>
    <p:extLst>
      <p:ext uri="{BB962C8B-B14F-4D97-AF65-F5344CB8AC3E}">
        <p14:creationId xmlns:p14="http://schemas.microsoft.com/office/powerpoint/2010/main" val="27842512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3023870"/>
          </a:xfrm>
          <a:prstGeom prst="rect">
            <a:avLst/>
          </a:prstGeom>
        </p:spPr>
      </p:pic>
      <p:pic>
        <p:nvPicPr>
          <p:cNvPr id="3" name="Picture 2"/>
          <p:cNvPicPr/>
          <p:nvPr/>
        </p:nvPicPr>
        <p:blipFill>
          <a:blip r:embed="rId3"/>
          <a:stretch>
            <a:fillRect/>
          </a:stretch>
        </p:blipFill>
        <p:spPr>
          <a:xfrm>
            <a:off x="3071287" y="3429000"/>
            <a:ext cx="5731510" cy="325501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107</a:t>
            </a:fld>
            <a:endParaRPr lang="en-IN"/>
          </a:p>
        </p:txBody>
      </p:sp>
    </p:spTree>
    <p:extLst>
      <p:ext uri="{BB962C8B-B14F-4D97-AF65-F5344CB8AC3E}">
        <p14:creationId xmlns:p14="http://schemas.microsoft.com/office/powerpoint/2010/main" val="26183022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229870"/>
            <a:ext cx="5731510" cy="3199130"/>
          </a:xfrm>
          <a:prstGeom prst="rect">
            <a:avLst/>
          </a:prstGeom>
        </p:spPr>
      </p:pic>
      <p:pic>
        <p:nvPicPr>
          <p:cNvPr id="3" name="Picture 2"/>
          <p:cNvPicPr/>
          <p:nvPr/>
        </p:nvPicPr>
        <p:blipFill>
          <a:blip r:embed="rId3"/>
          <a:stretch>
            <a:fillRect/>
          </a:stretch>
        </p:blipFill>
        <p:spPr>
          <a:xfrm>
            <a:off x="3412490" y="3479800"/>
            <a:ext cx="5731510" cy="31496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108</a:t>
            </a:fld>
            <a:endParaRPr lang="en-IN"/>
          </a:p>
        </p:txBody>
      </p:sp>
    </p:spTree>
    <p:extLst>
      <p:ext uri="{BB962C8B-B14F-4D97-AF65-F5344CB8AC3E}">
        <p14:creationId xmlns:p14="http://schemas.microsoft.com/office/powerpoint/2010/main" val="565191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0968" y="1268760"/>
            <a:ext cx="8882064" cy="5139184"/>
          </a:xfrm>
        </p:spPr>
        <p:txBody>
          <a:bodyPr>
            <a:noAutofit/>
          </a:bodyPr>
          <a:lstStyle/>
          <a:p>
            <a:r>
              <a:rPr lang="en-IN" sz="2000" dirty="0">
                <a:latin typeface="Arial" panose="020B0604020202020204" pitchFamily="34" charset="0"/>
                <a:cs typeface="Arial" panose="020B0604020202020204" pitchFamily="34" charset="0"/>
              </a:rPr>
              <a:t>Females have shopped more number of times in last 1 year</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Most of the individuals that do online shopping are from the age group 21-30 yrs. and, 31-40 yrs. People below 20 years, &amp;people over 50 years of age do not do much online shopping.</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Customers from Delhi, Noida &amp; Bangalore region have shopped most number of times</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Most customers who are shopping online from 1 to 4 years have shopped less than 10 times and customers shopping online for above 4 years have highest purchase count in all more than 10 times group</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Most customers spends more than 15 minutes before making decision irrespective of the purchase count.</a:t>
            </a:r>
          </a:p>
          <a:p>
            <a:r>
              <a:rPr lang="en-IN" sz="2000" dirty="0">
                <a:latin typeface="Arial" panose="020B0604020202020204" pitchFamily="34" charset="0"/>
                <a:cs typeface="Arial" panose="020B0604020202020204" pitchFamily="34" charset="0"/>
              </a:rPr>
              <a:t>Most of the customers generally preferred credit/Debit cards for payment followed by cash on delivery. Very few customers opt for E-wallet payment.</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23528" y="332656"/>
            <a:ext cx="7096752" cy="787003"/>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109</a:t>
            </a:fld>
            <a:endParaRPr lang="en-IN"/>
          </a:p>
        </p:txBody>
      </p:sp>
    </p:spTree>
    <p:extLst>
      <p:ext uri="{BB962C8B-B14F-4D97-AF65-F5344CB8AC3E}">
        <p14:creationId xmlns:p14="http://schemas.microsoft.com/office/powerpoint/2010/main" val="1952022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332656"/>
            <a:ext cx="5731510" cy="1713865"/>
          </a:xfrm>
          <a:prstGeom prst="rect">
            <a:avLst/>
          </a:prstGeom>
        </p:spPr>
      </p:pic>
      <p:pic>
        <p:nvPicPr>
          <p:cNvPr id="3" name="Picture 2"/>
          <p:cNvPicPr/>
          <p:nvPr/>
        </p:nvPicPr>
        <p:blipFill>
          <a:blip r:embed="rId3"/>
          <a:stretch>
            <a:fillRect/>
          </a:stretch>
        </p:blipFill>
        <p:spPr>
          <a:xfrm>
            <a:off x="1043608" y="2276872"/>
            <a:ext cx="5731510" cy="3353435"/>
          </a:xfrm>
          <a:prstGeom prst="rect">
            <a:avLst/>
          </a:prstGeom>
        </p:spPr>
      </p:pic>
      <p:pic>
        <p:nvPicPr>
          <p:cNvPr id="4" name="Picture 3"/>
          <p:cNvPicPr/>
          <p:nvPr/>
        </p:nvPicPr>
        <p:blipFill>
          <a:blip r:embed="rId4"/>
          <a:stretch>
            <a:fillRect/>
          </a:stretch>
        </p:blipFill>
        <p:spPr>
          <a:xfrm>
            <a:off x="2987824" y="5706507"/>
            <a:ext cx="5731510" cy="82423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11</a:t>
            </a:fld>
            <a:endParaRPr lang="en-IN"/>
          </a:p>
        </p:txBody>
      </p:sp>
    </p:spTree>
    <p:extLst>
      <p:ext uri="{BB962C8B-B14F-4D97-AF65-F5344CB8AC3E}">
        <p14:creationId xmlns:p14="http://schemas.microsoft.com/office/powerpoint/2010/main" val="27853951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568952" cy="5040560"/>
          </a:xfrm>
        </p:spPr>
        <p:txBody>
          <a:bodyPr>
            <a:noAutofit/>
          </a:bodyPr>
          <a:lstStyle/>
          <a:p>
            <a:r>
              <a:rPr lang="en-IN" sz="2000" dirty="0">
                <a:latin typeface="Arial" panose="020B0604020202020204" pitchFamily="34" charset="0"/>
                <a:cs typeface="Arial" panose="020B0604020202020204" pitchFamily="34" charset="0"/>
              </a:rPr>
              <a:t>Most customers who purchased less than 10 times abandoned the cart due to better alternative offer. Customers purchasing more than 41 times abandoned due to promo code not applied Or better alternative offer</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It can be seen clearly that all customers irrespective of the purchase count strongly agree with the empathy which means empathy is very important for customer satisfaction and hence retention. The reason is insecurity amongst the customers. If they have a provision of a helpline number associated with the website, that sense of insecurity vanishes and the customer can trust the website more. A 24X7 support is a must for these online retail stores.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936104"/>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110</a:t>
            </a:fld>
            <a:endParaRPr lang="en-IN"/>
          </a:p>
        </p:txBody>
      </p:sp>
    </p:spTree>
    <p:extLst>
      <p:ext uri="{BB962C8B-B14F-4D97-AF65-F5344CB8AC3E}">
        <p14:creationId xmlns:p14="http://schemas.microsoft.com/office/powerpoint/2010/main" val="1352490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000" dirty="0">
                <a:latin typeface="Arial" panose="020B0604020202020204" pitchFamily="34" charset="0"/>
                <a:cs typeface="Arial" panose="020B0604020202020204" pitchFamily="34" charset="0"/>
              </a:rPr>
              <a:t>We can clearly see that return and replacement policy plays an important role in customer satisfaction.</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Displaying quality Information on the website improves satisfaction of customers: Most of the customers strongly agreed to this. Shoppers expect online retailers to provide all relevant and accurate information about the product. Providing appropriate information can help online retailers to dispel concerns and fears of consumers towards a particular product or online shopping</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Maximum customers agree with online shopping being flexible, irrespective of purchase count as it provides freedom to shop without the influence or pressure from sales staff often encountered in offline stores.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111</a:t>
            </a:fld>
            <a:endParaRPr lang="en-IN"/>
          </a:p>
        </p:txBody>
      </p:sp>
    </p:spTree>
    <p:extLst>
      <p:ext uri="{BB962C8B-B14F-4D97-AF65-F5344CB8AC3E}">
        <p14:creationId xmlns:p14="http://schemas.microsoft.com/office/powerpoint/2010/main" val="19226551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0968" y="1268760"/>
            <a:ext cx="8882064" cy="5040560"/>
          </a:xfrm>
        </p:spPr>
        <p:txBody>
          <a:bodyPr>
            <a:noAutofit/>
          </a:bodyPr>
          <a:lstStyle/>
          <a:p>
            <a:pPr algn="just"/>
            <a:r>
              <a:rPr lang="en-IN" sz="2000" dirty="0">
                <a:latin typeface="Arial" panose="020B0604020202020204" pitchFamily="34" charset="0"/>
                <a:cs typeface="Arial" panose="020B0604020202020204" pitchFamily="34" charset="0"/>
              </a:rPr>
              <a:t>User satisfaction cannot exist without trust: We see that, user with lack of trust have shopped less number of time. It means, trust is an area where online shopping still lags as several instances have been reported of customers being duped on receiving products that did not match the description claimed or turned out to be knock-offs. So, it is important for companies to learn how to manage consumers' trust</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Customers who have shopped more than 30 times strongly agree that net benefit from online purchase leads to user satisfaction Hence net benefit derived is an important factor for customer retention</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Offering a wide variety of listed product in several categories: Customers having purchase frequency of more than 30 times strongly agree to it. It means product variety increases consumers' likelihood of finding a good match with their preferences</a:t>
            </a:r>
            <a:endParaRPr lang="en-US" sz="20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112</a:t>
            </a:fld>
            <a:endParaRPr lang="en-IN"/>
          </a:p>
        </p:txBody>
      </p:sp>
    </p:spTree>
    <p:extLst>
      <p:ext uri="{BB962C8B-B14F-4D97-AF65-F5344CB8AC3E}">
        <p14:creationId xmlns:p14="http://schemas.microsoft.com/office/powerpoint/2010/main" val="4033180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000" dirty="0">
                <a:latin typeface="Arial" panose="020B0604020202020204" pitchFamily="34" charset="0"/>
                <a:cs typeface="Arial" panose="020B0604020202020204" pitchFamily="34" charset="0"/>
              </a:rPr>
              <a:t>Customers with high purchase (&gt;30) agree to get monetary savings</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Almost all customers with high purchase agree that they get value for money spent.it indicates that quality of product sold plays an important role in customer retention</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Highest number of customers have shopped from amazon, Paytm and Myntra</a:t>
            </a:r>
          </a:p>
          <a:p>
            <a:r>
              <a:rPr lang="en-IN" sz="2000" dirty="0">
                <a:latin typeface="Arial" panose="020B0604020202020204" pitchFamily="34" charset="0"/>
                <a:cs typeface="Arial" panose="020B0604020202020204" pitchFamily="34" charset="0"/>
              </a:rPr>
              <a:t>Highest number of customers like amazon, Paytm and Myntra web page layout</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Highest number of customers like amazon and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in terms of variety of product offered</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Highest number of customers like amazon and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in terms of relevant and complete description of products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113</a:t>
            </a:fld>
            <a:endParaRPr lang="en-IN"/>
          </a:p>
        </p:txBody>
      </p:sp>
    </p:spTree>
    <p:extLst>
      <p:ext uri="{BB962C8B-B14F-4D97-AF65-F5344CB8AC3E}">
        <p14:creationId xmlns:p14="http://schemas.microsoft.com/office/powerpoint/2010/main" val="27397748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7504" y="980728"/>
            <a:ext cx="8905528" cy="4608512"/>
          </a:xfrm>
        </p:spPr>
        <p:txBody>
          <a:bodyPr>
            <a:noAutofit/>
          </a:bodyPr>
          <a:lstStyle/>
          <a:p>
            <a:pPr algn="just"/>
            <a:r>
              <a:rPr lang="en-IN" sz="2000" dirty="0">
                <a:latin typeface="Arial" panose="020B0604020202020204" pitchFamily="34" charset="0"/>
                <a:cs typeface="Arial" panose="020B0604020202020204" pitchFamily="34" charset="0"/>
              </a:rPr>
              <a:t>High proportion of high purchase frequency customers like amazon and Paytm in terms of website speed</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Highest reliability is obtained by amazon and </a:t>
            </a:r>
            <a:r>
              <a:rPr lang="en-IN" sz="2000" dirty="0" err="1">
                <a:latin typeface="Arial" panose="020B0604020202020204" pitchFamily="34" charset="0"/>
                <a:cs typeface="Arial" panose="020B0604020202020204" pitchFamily="34" charset="0"/>
              </a:rPr>
              <a:t>flipkart</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Highest number of customers like Amazon in terms of quickness to complete purchase</a:t>
            </a:r>
          </a:p>
          <a:p>
            <a:pPr algn="just"/>
            <a:r>
              <a:rPr lang="en-IN" sz="2000" dirty="0">
                <a:latin typeface="Arial" panose="020B0604020202020204" pitchFamily="34" charset="0"/>
                <a:cs typeface="Arial" panose="020B0604020202020204" pitchFamily="34" charset="0"/>
              </a:rPr>
              <a:t>In terms of payment option Amazon, Flipkart and Myntra are liked most by the high purchase frequency customers</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Amazon stands apart in terms of speed of order delivery and privacy of customers information</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Most of customers like amazon in terms of online assistance through multichannel</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Most user claims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to take maximum login time during sales/promotion</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Highest customers claims Myntra take maximum time in displaying graphics and photos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864096"/>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114</a:t>
            </a:fld>
            <a:endParaRPr lang="en-IN"/>
          </a:p>
        </p:txBody>
      </p:sp>
    </p:spTree>
    <p:extLst>
      <p:ext uri="{BB962C8B-B14F-4D97-AF65-F5344CB8AC3E}">
        <p14:creationId xmlns:p14="http://schemas.microsoft.com/office/powerpoint/2010/main" val="3437159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91244" y="980728"/>
            <a:ext cx="8761512" cy="4536504"/>
          </a:xfrm>
        </p:spPr>
        <p:txBody>
          <a:bodyPr>
            <a:noAutofit/>
          </a:bodyPr>
          <a:lstStyle/>
          <a:p>
            <a:pPr algn="just"/>
            <a:r>
              <a:rPr lang="en-IN" sz="2000" dirty="0">
                <a:latin typeface="Arial" panose="020B0604020202020204" pitchFamily="34" charset="0"/>
                <a:cs typeface="Arial" panose="020B0604020202020204" pitchFamily="34" charset="0"/>
              </a:rPr>
              <a:t>Customer retention doesn't improve overnight. Customer retention is fickle when customer service is lacking. Few ways to improve customer retention can be as follows:</a:t>
            </a:r>
            <a:endParaRPr lang="en-US" sz="2000" dirty="0">
              <a:latin typeface="Arial" panose="020B0604020202020204" pitchFamily="34" charset="0"/>
              <a:cs typeface="Arial" panose="020B0604020202020204" pitchFamily="34" charset="0"/>
            </a:endParaRPr>
          </a:p>
          <a:p>
            <a:pPr algn="just"/>
            <a:r>
              <a:rPr lang="en-IN" sz="2000" b="1" dirty="0">
                <a:latin typeface="Arial" panose="020B0604020202020204" pitchFamily="34" charset="0"/>
                <a:cs typeface="Arial" panose="020B0604020202020204" pitchFamily="34" charset="0"/>
              </a:rPr>
              <a:t>Easily navigable :</a:t>
            </a:r>
            <a:r>
              <a:rPr lang="en-IN" sz="2000" dirty="0">
                <a:latin typeface="Arial" panose="020B0604020202020204" pitchFamily="34" charset="0"/>
                <a:cs typeface="Arial" panose="020B0604020202020204" pitchFamily="34" charset="0"/>
              </a:rPr>
              <a:t> 90% customers agreed that the website should be easily navigable. Website navigation is a key to the success of any e-commerce website. It should be clean, clear and user-friendly. Online store should create easy-to-use navigation on website to make sure that, customers don’t get confused while surfing the site.</a:t>
            </a:r>
            <a:endParaRPr lang="en-US" sz="2000" dirty="0">
              <a:latin typeface="Arial" panose="020B0604020202020204" pitchFamily="34" charset="0"/>
              <a:cs typeface="Arial" panose="020B0604020202020204" pitchFamily="34" charset="0"/>
            </a:endParaRPr>
          </a:p>
          <a:p>
            <a:pPr algn="just"/>
            <a:r>
              <a:rPr lang="en-IN" sz="2000" b="1" dirty="0">
                <a:latin typeface="Arial" panose="020B0604020202020204" pitchFamily="34" charset="0"/>
                <a:cs typeface="Arial" panose="020B0604020202020204" pitchFamily="34" charset="0"/>
              </a:rPr>
              <a:t>User-friendly websites:</a:t>
            </a:r>
            <a:r>
              <a:rPr lang="en-IN" sz="2000" dirty="0">
                <a:latin typeface="Arial" panose="020B0604020202020204" pitchFamily="34" charset="0"/>
                <a:cs typeface="Arial" panose="020B0604020202020204" pitchFamily="34" charset="0"/>
              </a:rPr>
              <a:t> 87% customers agree with user friendly website interface. The online stores should invest heavily in creating user friendly apps and websites, so that the customers do not have to work around much and the overall shopping experience is smooth,&amp; shoppers get what they want faster and without running into unnecessary complexity that can clog up the path to purchase. It should focus on the user experience by providing shopping categories, filters, and comparison capabilities. User-friendliness requires that your website works on all browsers and devices</a:t>
            </a:r>
            <a:endParaRPr lang="en-US"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648072"/>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115</a:t>
            </a:fld>
            <a:endParaRPr lang="en-IN"/>
          </a:p>
        </p:txBody>
      </p:sp>
    </p:spTree>
    <p:extLst>
      <p:ext uri="{BB962C8B-B14F-4D97-AF65-F5344CB8AC3E}">
        <p14:creationId xmlns:p14="http://schemas.microsoft.com/office/powerpoint/2010/main" val="3115458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752528"/>
          </a:xfrm>
        </p:spPr>
        <p:txBody>
          <a:bodyPr>
            <a:noAutofit/>
          </a:bodyPr>
          <a:lstStyle/>
          <a:p>
            <a:pPr algn="just"/>
            <a:r>
              <a:rPr lang="en-IN" sz="2000" b="1" dirty="0">
                <a:latin typeface="Arial" panose="020B0604020202020204" pitchFamily="34" charset="0"/>
                <a:cs typeface="Arial" panose="020B0604020202020204" pitchFamily="34" charset="0"/>
              </a:rPr>
              <a:t>Privacy Policy:</a:t>
            </a:r>
            <a:r>
              <a:rPr lang="en-IN" sz="2000" dirty="0">
                <a:latin typeface="Arial" panose="020B0604020202020204" pitchFamily="34" charset="0"/>
                <a:cs typeface="Arial" panose="020B0604020202020204" pitchFamily="34" charset="0"/>
              </a:rPr>
              <a:t> Being able to guarantee the privacy of the customer:92% Customer agreed to this. Costumers are concerned about the unauthorized access to their data. Building trust with the customers is crucial for any e-commerce website. An e-commerce privacy policy statement makes business more transparent regarding how you collect, manage, and use data from site visitors.</a:t>
            </a:r>
          </a:p>
          <a:p>
            <a:pPr algn="just"/>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Displaying quality Information on the website:</a:t>
            </a:r>
            <a:r>
              <a:rPr lang="en-IN" sz="2000" dirty="0">
                <a:latin typeface="Arial" panose="020B0604020202020204" pitchFamily="34" charset="0"/>
                <a:cs typeface="Arial" panose="020B0604020202020204" pitchFamily="34" charset="0"/>
              </a:rPr>
              <a:t> 90% customers agree all relevant information on listed products must be stated clearly. Content is one of the crucial challenges for any e-commerce website. it’s simply not enough to just list a product name and image on a product page and expect the orders to roll in. Compiling a compelling array of product data, whether that’s dimensions, MPNs or spec sheets can all help to convert customers better.</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116</a:t>
            </a:fld>
            <a:endParaRPr lang="en-IN"/>
          </a:p>
        </p:txBody>
      </p:sp>
    </p:spTree>
    <p:extLst>
      <p:ext uri="{BB962C8B-B14F-4D97-AF65-F5344CB8AC3E}">
        <p14:creationId xmlns:p14="http://schemas.microsoft.com/office/powerpoint/2010/main" val="39575180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r>
              <a:rPr lang="en-IN" sz="2000" b="1" dirty="0">
                <a:latin typeface="Arial" panose="020B0604020202020204" pitchFamily="34" charset="0"/>
                <a:cs typeface="Arial" panose="020B0604020202020204" pitchFamily="34" charset="0"/>
              </a:rPr>
              <a:t>Responsiveness, availability of several communication channels (email, online rep, twitter, phone etc.):</a:t>
            </a:r>
            <a:r>
              <a:rPr lang="en-IN" sz="2000" dirty="0">
                <a:latin typeface="Arial" panose="020B0604020202020204" pitchFamily="34" charset="0"/>
                <a:cs typeface="Arial" panose="020B0604020202020204" pitchFamily="34" charset="0"/>
              </a:rPr>
              <a:t> 90% customers agreed to it. In case one channel is not available, customers can reach out to multiple channels which again is an important factor. Being able to communicate easily can make the difference in both their shopping experience as well as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business goals of online store.</a:t>
            </a:r>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When customers are satisfied with a company or service, there is a high possibility that they will share their experience with other people Therefore it is crucial for E-commerce to take into account their customer satisfaction because this will retain customer loyalty as well as attract potential customers.</a:t>
            </a:r>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117</a:t>
            </a:fld>
            <a:endParaRPr lang="en-IN"/>
          </a:p>
        </p:txBody>
      </p:sp>
    </p:spTree>
    <p:extLst>
      <p:ext uri="{BB962C8B-B14F-4D97-AF65-F5344CB8AC3E}">
        <p14:creationId xmlns:p14="http://schemas.microsoft.com/office/powerpoint/2010/main" val="3213887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916305"/>
          </a:xfrm>
          <a:prstGeom prst="rect">
            <a:avLst/>
          </a:prstGeom>
        </p:spPr>
      </p:pic>
      <p:pic>
        <p:nvPicPr>
          <p:cNvPr id="3" name="Picture 2"/>
          <p:cNvPicPr/>
          <p:nvPr/>
        </p:nvPicPr>
        <p:blipFill>
          <a:blip r:embed="rId3"/>
          <a:stretch>
            <a:fillRect/>
          </a:stretch>
        </p:blipFill>
        <p:spPr>
          <a:xfrm>
            <a:off x="1115616" y="1268760"/>
            <a:ext cx="5731510" cy="2863850"/>
          </a:xfrm>
          <a:prstGeom prst="rect">
            <a:avLst/>
          </a:prstGeom>
        </p:spPr>
      </p:pic>
      <p:pic>
        <p:nvPicPr>
          <p:cNvPr id="4" name="Picture 3"/>
          <p:cNvPicPr/>
          <p:nvPr/>
        </p:nvPicPr>
        <p:blipFill>
          <a:blip r:embed="rId4"/>
          <a:stretch>
            <a:fillRect/>
          </a:stretch>
        </p:blipFill>
        <p:spPr>
          <a:xfrm>
            <a:off x="267544" y="4511332"/>
            <a:ext cx="5731510" cy="786765"/>
          </a:xfrm>
          <a:prstGeom prst="rect">
            <a:avLst/>
          </a:prstGeom>
        </p:spPr>
      </p:pic>
      <p:pic>
        <p:nvPicPr>
          <p:cNvPr id="5" name="Picture 4"/>
          <p:cNvPicPr/>
          <p:nvPr/>
        </p:nvPicPr>
        <p:blipFill>
          <a:blip r:embed="rId5"/>
          <a:stretch>
            <a:fillRect/>
          </a:stretch>
        </p:blipFill>
        <p:spPr>
          <a:xfrm>
            <a:off x="3275856" y="3861048"/>
            <a:ext cx="5731510" cy="2906395"/>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12</a:t>
            </a:fld>
            <a:endParaRPr lang="en-IN"/>
          </a:p>
        </p:txBody>
      </p:sp>
    </p:spTree>
    <p:extLst>
      <p:ext uri="{BB962C8B-B14F-4D97-AF65-F5344CB8AC3E}">
        <p14:creationId xmlns:p14="http://schemas.microsoft.com/office/powerpoint/2010/main" val="2285041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476672"/>
            <a:ext cx="5731510" cy="680720"/>
          </a:xfrm>
          <a:prstGeom prst="rect">
            <a:avLst/>
          </a:prstGeom>
        </p:spPr>
      </p:pic>
      <p:pic>
        <p:nvPicPr>
          <p:cNvPr id="3" name="Picture 2"/>
          <p:cNvPicPr/>
          <p:nvPr/>
        </p:nvPicPr>
        <p:blipFill>
          <a:blip r:embed="rId3"/>
          <a:stretch>
            <a:fillRect/>
          </a:stretch>
        </p:blipFill>
        <p:spPr>
          <a:xfrm>
            <a:off x="971600" y="1700808"/>
            <a:ext cx="5731510" cy="313690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13</a:t>
            </a:fld>
            <a:endParaRPr lang="en-IN"/>
          </a:p>
        </p:txBody>
      </p:sp>
    </p:spTree>
    <p:extLst>
      <p:ext uri="{BB962C8B-B14F-4D97-AF65-F5344CB8AC3E}">
        <p14:creationId xmlns:p14="http://schemas.microsoft.com/office/powerpoint/2010/main" val="2448163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67544" y="260649"/>
            <a:ext cx="4824536" cy="2664296"/>
          </a:xfrm>
          <a:prstGeom prst="rect">
            <a:avLst/>
          </a:prstGeom>
        </p:spPr>
      </p:pic>
      <p:pic>
        <p:nvPicPr>
          <p:cNvPr id="3" name="Picture 2"/>
          <p:cNvPicPr/>
          <p:nvPr/>
        </p:nvPicPr>
        <p:blipFill>
          <a:blip r:embed="rId3"/>
          <a:stretch>
            <a:fillRect/>
          </a:stretch>
        </p:blipFill>
        <p:spPr>
          <a:xfrm>
            <a:off x="3923928" y="2924944"/>
            <a:ext cx="5203552" cy="3907903"/>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14</a:t>
            </a:fld>
            <a:endParaRPr lang="en-IN"/>
          </a:p>
        </p:txBody>
      </p:sp>
    </p:spTree>
    <p:extLst>
      <p:ext uri="{BB962C8B-B14F-4D97-AF65-F5344CB8AC3E}">
        <p14:creationId xmlns:p14="http://schemas.microsoft.com/office/powerpoint/2010/main" val="22787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8600" y="116632"/>
            <a:ext cx="5731510" cy="2865755"/>
          </a:xfrm>
          <a:prstGeom prst="rect">
            <a:avLst/>
          </a:prstGeom>
        </p:spPr>
      </p:pic>
      <p:pic>
        <p:nvPicPr>
          <p:cNvPr id="3" name="Picture 2"/>
          <p:cNvPicPr/>
          <p:nvPr/>
        </p:nvPicPr>
        <p:blipFill>
          <a:blip r:embed="rId3"/>
          <a:stretch>
            <a:fillRect/>
          </a:stretch>
        </p:blipFill>
        <p:spPr>
          <a:xfrm>
            <a:off x="3334167" y="2301240"/>
            <a:ext cx="5731510" cy="45567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15</a:t>
            </a:fld>
            <a:endParaRPr lang="en-IN"/>
          </a:p>
        </p:txBody>
      </p:sp>
    </p:spTree>
    <p:extLst>
      <p:ext uri="{BB962C8B-B14F-4D97-AF65-F5344CB8AC3E}">
        <p14:creationId xmlns:p14="http://schemas.microsoft.com/office/powerpoint/2010/main" val="1166054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5731510" cy="4041775"/>
          </a:xfrm>
          <a:prstGeom prst="rect">
            <a:avLst/>
          </a:prstGeom>
        </p:spPr>
      </p:pic>
      <p:pic>
        <p:nvPicPr>
          <p:cNvPr id="3" name="Picture 2"/>
          <p:cNvPicPr/>
          <p:nvPr/>
        </p:nvPicPr>
        <p:blipFill>
          <a:blip r:embed="rId3"/>
          <a:stretch>
            <a:fillRect/>
          </a:stretch>
        </p:blipFill>
        <p:spPr>
          <a:xfrm>
            <a:off x="3388206" y="3636645"/>
            <a:ext cx="5731510" cy="322135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16</a:t>
            </a:fld>
            <a:endParaRPr lang="en-IN"/>
          </a:p>
        </p:txBody>
      </p:sp>
    </p:spTree>
    <p:extLst>
      <p:ext uri="{BB962C8B-B14F-4D97-AF65-F5344CB8AC3E}">
        <p14:creationId xmlns:p14="http://schemas.microsoft.com/office/powerpoint/2010/main" val="72284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5731510" cy="3222625"/>
          </a:xfrm>
          <a:prstGeom prst="rect">
            <a:avLst/>
          </a:prstGeom>
        </p:spPr>
      </p:pic>
      <p:pic>
        <p:nvPicPr>
          <p:cNvPr id="3" name="Picture 2"/>
          <p:cNvPicPr/>
          <p:nvPr/>
        </p:nvPicPr>
        <p:blipFill>
          <a:blip r:embed="rId3"/>
          <a:stretch>
            <a:fillRect/>
          </a:stretch>
        </p:blipFill>
        <p:spPr>
          <a:xfrm>
            <a:off x="3412490" y="3451349"/>
            <a:ext cx="5731510" cy="34067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17</a:t>
            </a:fld>
            <a:endParaRPr lang="en-IN"/>
          </a:p>
        </p:txBody>
      </p:sp>
    </p:spTree>
    <p:extLst>
      <p:ext uri="{BB962C8B-B14F-4D97-AF65-F5344CB8AC3E}">
        <p14:creationId xmlns:p14="http://schemas.microsoft.com/office/powerpoint/2010/main" val="466688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75564"/>
            <a:ext cx="5731510" cy="3353435"/>
          </a:xfrm>
          <a:prstGeom prst="rect">
            <a:avLst/>
          </a:prstGeom>
        </p:spPr>
      </p:pic>
      <p:pic>
        <p:nvPicPr>
          <p:cNvPr id="3" name="Picture 2"/>
          <p:cNvPicPr/>
          <p:nvPr/>
        </p:nvPicPr>
        <p:blipFill>
          <a:blip r:embed="rId3"/>
          <a:stretch>
            <a:fillRect/>
          </a:stretch>
        </p:blipFill>
        <p:spPr>
          <a:xfrm>
            <a:off x="3387462" y="3504565"/>
            <a:ext cx="5731510" cy="33534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18</a:t>
            </a:fld>
            <a:endParaRPr lang="en-IN"/>
          </a:p>
        </p:txBody>
      </p:sp>
    </p:spTree>
    <p:extLst>
      <p:ext uri="{BB962C8B-B14F-4D97-AF65-F5344CB8AC3E}">
        <p14:creationId xmlns:p14="http://schemas.microsoft.com/office/powerpoint/2010/main" val="3309679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0"/>
            <a:ext cx="5731510" cy="3251200"/>
          </a:xfrm>
          <a:prstGeom prst="rect">
            <a:avLst/>
          </a:prstGeom>
        </p:spPr>
      </p:pic>
      <p:pic>
        <p:nvPicPr>
          <p:cNvPr id="3" name="Picture 2"/>
          <p:cNvPicPr/>
          <p:nvPr/>
        </p:nvPicPr>
        <p:blipFill>
          <a:blip r:embed="rId3"/>
          <a:stretch>
            <a:fillRect/>
          </a:stretch>
        </p:blipFill>
        <p:spPr>
          <a:xfrm>
            <a:off x="3923928" y="3001764"/>
            <a:ext cx="5083438" cy="3873748"/>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19</a:t>
            </a:fld>
            <a:endParaRPr lang="en-IN"/>
          </a:p>
        </p:txBody>
      </p:sp>
    </p:spTree>
    <p:extLst>
      <p:ext uri="{BB962C8B-B14F-4D97-AF65-F5344CB8AC3E}">
        <p14:creationId xmlns:p14="http://schemas.microsoft.com/office/powerpoint/2010/main" val="110569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1800" dirty="0">
                <a:latin typeface="Arial" panose="020B0604020202020204" pitchFamily="34" charset="0"/>
                <a:cs typeface="Arial" panose="020B0604020202020204" pitchFamily="34" charset="0"/>
              </a:rPr>
              <a:t>Customer satisfaction has emerged as one of the most important factors that guarantee the success of online store it has been posited as a key stimulant of purchase, repurchase intentions and customer loyalty.</a:t>
            </a:r>
          </a:p>
          <a:p>
            <a:r>
              <a:rPr lang="en-IN" sz="1800" dirty="0">
                <a:latin typeface="Arial" panose="020B0604020202020204" pitchFamily="34" charset="0"/>
                <a:cs typeface="Arial" panose="020B0604020202020204" pitchFamily="34" charset="0"/>
              </a:rPr>
              <a:t> A comprehensive review of the literature, theories and models have been carried out to propose the models for customer activation and customer retention. </a:t>
            </a:r>
          </a:p>
          <a:p>
            <a:r>
              <a:rPr lang="en-IN" sz="1800" dirty="0">
                <a:latin typeface="Arial" panose="020B0604020202020204" pitchFamily="34" charset="0"/>
                <a:cs typeface="Arial" panose="020B0604020202020204" pitchFamily="34" charset="0"/>
              </a:rPr>
              <a:t>Five major factors that contributed to the success of an e-commerce store have been identified as: service quality, system quality, information quality, trust and net benefit.</a:t>
            </a:r>
          </a:p>
        </p:txBody>
      </p:sp>
      <p:sp>
        <p:nvSpPr>
          <p:cNvPr id="2" name="Title 1"/>
          <p:cNvSpPr>
            <a:spLocks noGrp="1"/>
          </p:cNvSpPr>
          <p:nvPr>
            <p:ph type="title"/>
          </p:nvPr>
        </p:nvSpPr>
        <p:spPr/>
        <p:txBody>
          <a:bodyPr>
            <a:normAutofit/>
          </a:bodyPr>
          <a:lstStyle/>
          <a:p>
            <a:r>
              <a:rPr lang="en-IN" sz="4400" dirty="0">
                <a:solidFill>
                  <a:schemeClr val="tx1"/>
                </a:solidFill>
                <a:effectLst/>
                <a:latin typeface="Arial" panose="020B0604020202020204" pitchFamily="34" charset="0"/>
                <a:cs typeface="Arial" panose="020B0604020202020204" pitchFamily="34" charset="0"/>
              </a:rPr>
              <a:t>Introduction</a:t>
            </a:r>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a:t>
            </a:fld>
            <a:endParaRPr lang="en-IN"/>
          </a:p>
        </p:txBody>
      </p:sp>
    </p:spTree>
    <p:extLst>
      <p:ext uri="{BB962C8B-B14F-4D97-AF65-F5344CB8AC3E}">
        <p14:creationId xmlns:p14="http://schemas.microsoft.com/office/powerpoint/2010/main" val="3511077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88641"/>
            <a:ext cx="4932040" cy="3384376"/>
          </a:xfrm>
          <a:prstGeom prst="rect">
            <a:avLst/>
          </a:prstGeom>
        </p:spPr>
      </p:pic>
      <p:pic>
        <p:nvPicPr>
          <p:cNvPr id="3" name="Picture 2"/>
          <p:cNvPicPr/>
          <p:nvPr/>
        </p:nvPicPr>
        <p:blipFill>
          <a:blip r:embed="rId3"/>
          <a:stretch>
            <a:fillRect/>
          </a:stretch>
        </p:blipFill>
        <p:spPr>
          <a:xfrm>
            <a:off x="3412490" y="3212976"/>
            <a:ext cx="5731510" cy="355409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20</a:t>
            </a:fld>
            <a:endParaRPr lang="en-IN"/>
          </a:p>
        </p:txBody>
      </p:sp>
    </p:spTree>
    <p:extLst>
      <p:ext uri="{BB962C8B-B14F-4D97-AF65-F5344CB8AC3E}">
        <p14:creationId xmlns:p14="http://schemas.microsoft.com/office/powerpoint/2010/main" val="516911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412" y="3820"/>
            <a:ext cx="5731510" cy="3575050"/>
          </a:xfrm>
          <a:prstGeom prst="rect">
            <a:avLst/>
          </a:prstGeom>
        </p:spPr>
      </p:pic>
      <p:pic>
        <p:nvPicPr>
          <p:cNvPr id="3" name="Picture 2"/>
          <p:cNvPicPr/>
          <p:nvPr/>
        </p:nvPicPr>
        <p:blipFill>
          <a:blip r:embed="rId3"/>
          <a:stretch>
            <a:fillRect/>
          </a:stretch>
        </p:blipFill>
        <p:spPr>
          <a:xfrm>
            <a:off x="3995936" y="2924944"/>
            <a:ext cx="5169520" cy="39293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21</a:t>
            </a:fld>
            <a:endParaRPr lang="en-IN"/>
          </a:p>
        </p:txBody>
      </p:sp>
    </p:spTree>
    <p:extLst>
      <p:ext uri="{BB962C8B-B14F-4D97-AF65-F5344CB8AC3E}">
        <p14:creationId xmlns:p14="http://schemas.microsoft.com/office/powerpoint/2010/main" val="3492755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6680" y="260648"/>
            <a:ext cx="4465320" cy="1516380"/>
          </a:xfrm>
          <a:prstGeom prst="rect">
            <a:avLst/>
          </a:prstGeom>
        </p:spPr>
      </p:pic>
      <p:pic>
        <p:nvPicPr>
          <p:cNvPr id="3" name="Picture 2"/>
          <p:cNvPicPr/>
          <p:nvPr/>
        </p:nvPicPr>
        <p:blipFill>
          <a:blip r:embed="rId3"/>
          <a:stretch>
            <a:fillRect/>
          </a:stretch>
        </p:blipFill>
        <p:spPr>
          <a:xfrm>
            <a:off x="1979712" y="1988840"/>
            <a:ext cx="5731510" cy="320421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22</a:t>
            </a:fld>
            <a:endParaRPr lang="en-IN"/>
          </a:p>
        </p:txBody>
      </p:sp>
    </p:spTree>
    <p:extLst>
      <p:ext uri="{BB962C8B-B14F-4D97-AF65-F5344CB8AC3E}">
        <p14:creationId xmlns:p14="http://schemas.microsoft.com/office/powerpoint/2010/main" val="2403448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1456" y="188641"/>
            <a:ext cx="5126608" cy="3528392"/>
          </a:xfrm>
          <a:prstGeom prst="rect">
            <a:avLst/>
          </a:prstGeom>
        </p:spPr>
      </p:pic>
      <p:pic>
        <p:nvPicPr>
          <p:cNvPr id="3" name="Picture 2"/>
          <p:cNvPicPr/>
          <p:nvPr/>
        </p:nvPicPr>
        <p:blipFill>
          <a:blip r:embed="rId3"/>
          <a:stretch>
            <a:fillRect/>
          </a:stretch>
        </p:blipFill>
        <p:spPr>
          <a:xfrm>
            <a:off x="3995936" y="3212976"/>
            <a:ext cx="5011430" cy="3513078"/>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23</a:t>
            </a:fld>
            <a:endParaRPr lang="en-IN"/>
          </a:p>
        </p:txBody>
      </p:sp>
    </p:spTree>
    <p:extLst>
      <p:ext uri="{BB962C8B-B14F-4D97-AF65-F5344CB8AC3E}">
        <p14:creationId xmlns:p14="http://schemas.microsoft.com/office/powerpoint/2010/main" val="347018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948" y="0"/>
            <a:ext cx="5731510" cy="1280795"/>
          </a:xfrm>
          <a:prstGeom prst="rect">
            <a:avLst/>
          </a:prstGeom>
        </p:spPr>
      </p:pic>
      <p:pic>
        <p:nvPicPr>
          <p:cNvPr id="3" name="Picture 2"/>
          <p:cNvPicPr/>
          <p:nvPr/>
        </p:nvPicPr>
        <p:blipFill>
          <a:blip r:embed="rId3"/>
          <a:stretch>
            <a:fillRect/>
          </a:stretch>
        </p:blipFill>
        <p:spPr>
          <a:xfrm>
            <a:off x="3416434" y="0"/>
            <a:ext cx="5731510" cy="3408045"/>
          </a:xfrm>
          <a:prstGeom prst="rect">
            <a:avLst/>
          </a:prstGeom>
        </p:spPr>
      </p:pic>
      <p:pic>
        <p:nvPicPr>
          <p:cNvPr id="4" name="Picture 3"/>
          <p:cNvPicPr/>
          <p:nvPr/>
        </p:nvPicPr>
        <p:blipFill>
          <a:blip r:embed="rId4"/>
          <a:stretch>
            <a:fillRect/>
          </a:stretch>
        </p:blipFill>
        <p:spPr>
          <a:xfrm>
            <a:off x="-12948" y="3450455"/>
            <a:ext cx="5731510" cy="3324225"/>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24</a:t>
            </a:fld>
            <a:endParaRPr lang="en-IN"/>
          </a:p>
        </p:txBody>
      </p:sp>
    </p:spTree>
    <p:extLst>
      <p:ext uri="{BB962C8B-B14F-4D97-AF65-F5344CB8AC3E}">
        <p14:creationId xmlns:p14="http://schemas.microsoft.com/office/powerpoint/2010/main" val="3355528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4656" y="24780"/>
            <a:ext cx="5731510" cy="3773805"/>
          </a:xfrm>
          <a:prstGeom prst="rect">
            <a:avLst/>
          </a:prstGeom>
        </p:spPr>
      </p:pic>
      <p:pic>
        <p:nvPicPr>
          <p:cNvPr id="3" name="Picture 2"/>
          <p:cNvPicPr/>
          <p:nvPr/>
        </p:nvPicPr>
        <p:blipFill>
          <a:blip r:embed="rId3"/>
          <a:stretch>
            <a:fillRect/>
          </a:stretch>
        </p:blipFill>
        <p:spPr>
          <a:xfrm>
            <a:off x="2483768" y="4365104"/>
            <a:ext cx="5731510" cy="127825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25</a:t>
            </a:fld>
            <a:endParaRPr lang="en-IN"/>
          </a:p>
        </p:txBody>
      </p:sp>
    </p:spTree>
    <p:extLst>
      <p:ext uri="{BB962C8B-B14F-4D97-AF65-F5344CB8AC3E}">
        <p14:creationId xmlns:p14="http://schemas.microsoft.com/office/powerpoint/2010/main" val="3129370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188640"/>
            <a:ext cx="5731510" cy="3854450"/>
          </a:xfrm>
          <a:prstGeom prst="rect">
            <a:avLst/>
          </a:prstGeom>
        </p:spPr>
      </p:pic>
      <p:pic>
        <p:nvPicPr>
          <p:cNvPr id="3" name="Picture 2"/>
          <p:cNvPicPr/>
          <p:nvPr/>
        </p:nvPicPr>
        <p:blipFill>
          <a:blip r:embed="rId3"/>
          <a:stretch>
            <a:fillRect/>
          </a:stretch>
        </p:blipFill>
        <p:spPr>
          <a:xfrm>
            <a:off x="3275856" y="4509120"/>
            <a:ext cx="4716780" cy="12115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26</a:t>
            </a:fld>
            <a:endParaRPr lang="en-IN"/>
          </a:p>
        </p:txBody>
      </p:sp>
    </p:spTree>
    <p:extLst>
      <p:ext uri="{BB962C8B-B14F-4D97-AF65-F5344CB8AC3E}">
        <p14:creationId xmlns:p14="http://schemas.microsoft.com/office/powerpoint/2010/main" val="690353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55590"/>
            <a:ext cx="5731510" cy="3285490"/>
          </a:xfrm>
          <a:prstGeom prst="rect">
            <a:avLst/>
          </a:prstGeom>
        </p:spPr>
      </p:pic>
      <p:pic>
        <p:nvPicPr>
          <p:cNvPr id="3" name="Picture 2"/>
          <p:cNvPicPr/>
          <p:nvPr/>
        </p:nvPicPr>
        <p:blipFill>
          <a:blip r:embed="rId3"/>
          <a:stretch>
            <a:fillRect/>
          </a:stretch>
        </p:blipFill>
        <p:spPr>
          <a:xfrm>
            <a:off x="3275856" y="3647440"/>
            <a:ext cx="5731510" cy="32105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27</a:t>
            </a:fld>
            <a:endParaRPr lang="en-IN"/>
          </a:p>
        </p:txBody>
      </p:sp>
    </p:spTree>
    <p:extLst>
      <p:ext uri="{BB962C8B-B14F-4D97-AF65-F5344CB8AC3E}">
        <p14:creationId xmlns:p14="http://schemas.microsoft.com/office/powerpoint/2010/main" val="319857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0712" y="-248"/>
            <a:ext cx="5731510" cy="3233420"/>
          </a:xfrm>
          <a:prstGeom prst="rect">
            <a:avLst/>
          </a:prstGeom>
        </p:spPr>
      </p:pic>
      <p:pic>
        <p:nvPicPr>
          <p:cNvPr id="4" name="Picture 3"/>
          <p:cNvPicPr/>
          <p:nvPr/>
        </p:nvPicPr>
        <p:blipFill>
          <a:blip r:embed="rId3"/>
          <a:stretch>
            <a:fillRect/>
          </a:stretch>
        </p:blipFill>
        <p:spPr>
          <a:xfrm>
            <a:off x="251520" y="4509120"/>
            <a:ext cx="5904656" cy="1166495"/>
          </a:xfrm>
          <a:prstGeom prst="rect">
            <a:avLst/>
          </a:prstGeom>
        </p:spPr>
      </p:pic>
      <p:pic>
        <p:nvPicPr>
          <p:cNvPr id="5" name="Picture 4"/>
          <p:cNvPicPr/>
          <p:nvPr/>
        </p:nvPicPr>
        <p:blipFill>
          <a:blip r:embed="rId4"/>
          <a:stretch>
            <a:fillRect/>
          </a:stretch>
        </p:blipFill>
        <p:spPr>
          <a:xfrm>
            <a:off x="3235300" y="3086978"/>
            <a:ext cx="5731510" cy="3737610"/>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28</a:t>
            </a:fld>
            <a:endParaRPr lang="en-IN"/>
          </a:p>
        </p:txBody>
      </p:sp>
    </p:spTree>
    <p:extLst>
      <p:ext uri="{BB962C8B-B14F-4D97-AF65-F5344CB8AC3E}">
        <p14:creationId xmlns:p14="http://schemas.microsoft.com/office/powerpoint/2010/main" val="207200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3616960"/>
          </a:xfrm>
          <a:prstGeom prst="rect">
            <a:avLst/>
          </a:prstGeom>
        </p:spPr>
      </p:pic>
      <p:pic>
        <p:nvPicPr>
          <p:cNvPr id="3" name="Picture 2"/>
          <p:cNvPicPr/>
          <p:nvPr/>
        </p:nvPicPr>
        <p:blipFill>
          <a:blip r:embed="rId3"/>
          <a:stretch>
            <a:fillRect/>
          </a:stretch>
        </p:blipFill>
        <p:spPr>
          <a:xfrm>
            <a:off x="3114289" y="4509120"/>
            <a:ext cx="5295900" cy="12954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29</a:t>
            </a:fld>
            <a:endParaRPr lang="en-IN"/>
          </a:p>
        </p:txBody>
      </p:sp>
    </p:spTree>
    <p:extLst>
      <p:ext uri="{BB962C8B-B14F-4D97-AF65-F5344CB8AC3E}">
        <p14:creationId xmlns:p14="http://schemas.microsoft.com/office/powerpoint/2010/main" val="282720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Arial" panose="020B0604020202020204" pitchFamily="34" charset="0"/>
                <a:cs typeface="Arial" panose="020B0604020202020204" pitchFamily="34" charset="0"/>
              </a:rPr>
              <a:t>The combination of both utilitarian value and hedonistic values are needed to affect the repeat purchase intention (loyalty) positively .</a:t>
            </a:r>
          </a:p>
          <a:p>
            <a:r>
              <a:rPr lang="en-IN" sz="2000" dirty="0">
                <a:latin typeface="Arial" panose="020B0604020202020204" pitchFamily="34" charset="0"/>
                <a:cs typeface="Arial" panose="020B0604020202020204" pitchFamily="34" charset="0"/>
              </a:rPr>
              <a:t>The objective was to perform extensive data analysis on a given dataset and produce valuable insights that will help in customer retention.</a:t>
            </a:r>
          </a:p>
          <a:p>
            <a:r>
              <a:rPr lang="en-IN" sz="2000" dirty="0">
                <a:latin typeface="Arial" panose="020B0604020202020204" pitchFamily="34" charset="0"/>
                <a:cs typeface="Arial" panose="020B0604020202020204" pitchFamily="34" charset="0"/>
              </a:rPr>
              <a:t>The dataset consist of 71 features and 269 rows</a:t>
            </a:r>
          </a:p>
        </p:txBody>
      </p:sp>
      <p:sp>
        <p:nvSpPr>
          <p:cNvPr id="2" name="Title 1"/>
          <p:cNvSpPr>
            <a:spLocks noGrp="1"/>
          </p:cNvSpPr>
          <p:nvPr>
            <p:ph type="title"/>
          </p:nvPr>
        </p:nvSpPr>
        <p:spPr/>
        <p:txBody>
          <a:bodyPr>
            <a:normAutofit/>
          </a:bodyPr>
          <a:lstStyle/>
          <a:p>
            <a:r>
              <a:rPr lang="en-US" altLang="en-US" sz="4400" dirty="0">
                <a:solidFill>
                  <a:schemeClr val="tx1"/>
                </a:solidFill>
                <a:effectLst/>
                <a:latin typeface="Arial" panose="020B0604020202020204" pitchFamily="34" charset="0"/>
                <a:cs typeface="Arial" panose="020B0604020202020204" pitchFamily="34" charset="0"/>
              </a:rPr>
              <a:t>Problem statement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a:t>
            </a:fld>
            <a:endParaRPr lang="en-IN"/>
          </a:p>
        </p:txBody>
      </p:sp>
    </p:spTree>
    <p:extLst>
      <p:ext uri="{BB962C8B-B14F-4D97-AF65-F5344CB8AC3E}">
        <p14:creationId xmlns:p14="http://schemas.microsoft.com/office/powerpoint/2010/main" val="3206243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772" y="33654"/>
            <a:ext cx="5731510" cy="3395345"/>
          </a:xfrm>
          <a:prstGeom prst="rect">
            <a:avLst/>
          </a:prstGeom>
        </p:spPr>
      </p:pic>
      <p:pic>
        <p:nvPicPr>
          <p:cNvPr id="3" name="Picture 2"/>
          <p:cNvPicPr/>
          <p:nvPr/>
        </p:nvPicPr>
        <p:blipFill>
          <a:blip r:embed="rId3"/>
          <a:stretch>
            <a:fillRect/>
          </a:stretch>
        </p:blipFill>
        <p:spPr>
          <a:xfrm>
            <a:off x="3408670" y="3645024"/>
            <a:ext cx="5731510" cy="305498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30</a:t>
            </a:fld>
            <a:endParaRPr lang="en-IN"/>
          </a:p>
        </p:txBody>
      </p:sp>
    </p:spTree>
    <p:extLst>
      <p:ext uri="{BB962C8B-B14F-4D97-AF65-F5344CB8AC3E}">
        <p14:creationId xmlns:p14="http://schemas.microsoft.com/office/powerpoint/2010/main" val="534623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776" y="0"/>
            <a:ext cx="5731510" cy="3832225"/>
          </a:xfrm>
          <a:prstGeom prst="rect">
            <a:avLst/>
          </a:prstGeom>
        </p:spPr>
      </p:pic>
      <p:pic>
        <p:nvPicPr>
          <p:cNvPr id="3" name="Picture 2"/>
          <p:cNvPicPr/>
          <p:nvPr/>
        </p:nvPicPr>
        <p:blipFill>
          <a:blip r:embed="rId3"/>
          <a:stretch>
            <a:fillRect/>
          </a:stretch>
        </p:blipFill>
        <p:spPr>
          <a:xfrm>
            <a:off x="514152" y="3428999"/>
            <a:ext cx="5731510" cy="1149985"/>
          </a:xfrm>
          <a:prstGeom prst="rect">
            <a:avLst/>
          </a:prstGeom>
        </p:spPr>
      </p:pic>
      <p:pic>
        <p:nvPicPr>
          <p:cNvPr id="5" name="Picture 4"/>
          <p:cNvPicPr/>
          <p:nvPr/>
        </p:nvPicPr>
        <p:blipFill>
          <a:blip r:embed="rId4"/>
          <a:stretch>
            <a:fillRect/>
          </a:stretch>
        </p:blipFill>
        <p:spPr>
          <a:xfrm>
            <a:off x="3330476" y="3866505"/>
            <a:ext cx="5731510" cy="2928620"/>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31</a:t>
            </a:fld>
            <a:endParaRPr lang="en-IN"/>
          </a:p>
        </p:txBody>
      </p:sp>
    </p:spTree>
    <p:extLst>
      <p:ext uri="{BB962C8B-B14F-4D97-AF65-F5344CB8AC3E}">
        <p14:creationId xmlns:p14="http://schemas.microsoft.com/office/powerpoint/2010/main" val="137417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3039745"/>
          </a:xfrm>
          <a:prstGeom prst="rect">
            <a:avLst/>
          </a:prstGeom>
        </p:spPr>
      </p:pic>
      <p:pic>
        <p:nvPicPr>
          <p:cNvPr id="3" name="Picture 2"/>
          <p:cNvPicPr/>
          <p:nvPr/>
        </p:nvPicPr>
        <p:blipFill>
          <a:blip r:embed="rId3"/>
          <a:stretch>
            <a:fillRect/>
          </a:stretch>
        </p:blipFill>
        <p:spPr>
          <a:xfrm>
            <a:off x="3412490" y="3429000"/>
            <a:ext cx="5731510" cy="319024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32</a:t>
            </a:fld>
            <a:endParaRPr lang="en-IN"/>
          </a:p>
        </p:txBody>
      </p:sp>
    </p:spTree>
    <p:extLst>
      <p:ext uri="{BB962C8B-B14F-4D97-AF65-F5344CB8AC3E}">
        <p14:creationId xmlns:p14="http://schemas.microsoft.com/office/powerpoint/2010/main" val="253272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0"/>
            <a:ext cx="5731510" cy="3684270"/>
          </a:xfrm>
          <a:prstGeom prst="rect">
            <a:avLst/>
          </a:prstGeom>
        </p:spPr>
      </p:pic>
      <p:pic>
        <p:nvPicPr>
          <p:cNvPr id="3" name="Picture 2"/>
          <p:cNvPicPr/>
          <p:nvPr/>
        </p:nvPicPr>
        <p:blipFill>
          <a:blip r:embed="rId3"/>
          <a:stretch>
            <a:fillRect/>
          </a:stretch>
        </p:blipFill>
        <p:spPr>
          <a:xfrm>
            <a:off x="3203848" y="3599026"/>
            <a:ext cx="5731510" cy="323469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33</a:t>
            </a:fld>
            <a:endParaRPr lang="en-IN"/>
          </a:p>
        </p:txBody>
      </p:sp>
    </p:spTree>
    <p:extLst>
      <p:ext uri="{BB962C8B-B14F-4D97-AF65-F5344CB8AC3E}">
        <p14:creationId xmlns:p14="http://schemas.microsoft.com/office/powerpoint/2010/main" val="1761998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2993390"/>
          </a:xfrm>
          <a:prstGeom prst="rect">
            <a:avLst/>
          </a:prstGeom>
        </p:spPr>
      </p:pic>
      <p:pic>
        <p:nvPicPr>
          <p:cNvPr id="3" name="Picture 2"/>
          <p:cNvPicPr/>
          <p:nvPr/>
        </p:nvPicPr>
        <p:blipFill>
          <a:blip r:embed="rId3"/>
          <a:stretch>
            <a:fillRect/>
          </a:stretch>
        </p:blipFill>
        <p:spPr>
          <a:xfrm>
            <a:off x="3409042" y="3450580"/>
            <a:ext cx="5731510" cy="319024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34</a:t>
            </a:fld>
            <a:endParaRPr lang="en-IN"/>
          </a:p>
        </p:txBody>
      </p:sp>
    </p:spTree>
    <p:extLst>
      <p:ext uri="{BB962C8B-B14F-4D97-AF65-F5344CB8AC3E}">
        <p14:creationId xmlns:p14="http://schemas.microsoft.com/office/powerpoint/2010/main" val="1565328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60712"/>
            <a:ext cx="5731510" cy="3393440"/>
          </a:xfrm>
          <a:prstGeom prst="rect">
            <a:avLst/>
          </a:prstGeom>
        </p:spPr>
      </p:pic>
      <p:pic>
        <p:nvPicPr>
          <p:cNvPr id="3" name="Picture 2"/>
          <p:cNvPicPr/>
          <p:nvPr/>
        </p:nvPicPr>
        <p:blipFill>
          <a:blip r:embed="rId3"/>
          <a:stretch>
            <a:fillRect/>
          </a:stretch>
        </p:blipFill>
        <p:spPr>
          <a:xfrm>
            <a:off x="3412490" y="3051175"/>
            <a:ext cx="5731510" cy="38068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35</a:t>
            </a:fld>
            <a:endParaRPr lang="en-IN"/>
          </a:p>
        </p:txBody>
      </p:sp>
    </p:spTree>
    <p:extLst>
      <p:ext uri="{BB962C8B-B14F-4D97-AF65-F5344CB8AC3E}">
        <p14:creationId xmlns:p14="http://schemas.microsoft.com/office/powerpoint/2010/main" val="1790614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412" y="12205"/>
            <a:ext cx="5042644" cy="3344788"/>
          </a:xfrm>
          <a:prstGeom prst="rect">
            <a:avLst/>
          </a:prstGeom>
        </p:spPr>
      </p:pic>
      <p:pic>
        <p:nvPicPr>
          <p:cNvPr id="3" name="Picture 2"/>
          <p:cNvPicPr/>
          <p:nvPr/>
        </p:nvPicPr>
        <p:blipFill>
          <a:blip r:embed="rId3"/>
          <a:stretch>
            <a:fillRect/>
          </a:stretch>
        </p:blipFill>
        <p:spPr>
          <a:xfrm>
            <a:off x="4028266" y="2924944"/>
            <a:ext cx="5113278" cy="3954512"/>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36</a:t>
            </a:fld>
            <a:endParaRPr lang="en-IN"/>
          </a:p>
        </p:txBody>
      </p:sp>
    </p:spTree>
    <p:extLst>
      <p:ext uri="{BB962C8B-B14F-4D97-AF65-F5344CB8AC3E}">
        <p14:creationId xmlns:p14="http://schemas.microsoft.com/office/powerpoint/2010/main" val="1250599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400600" cy="3672408"/>
          </a:xfrm>
          <a:prstGeom prst="rect">
            <a:avLst/>
          </a:prstGeom>
        </p:spPr>
      </p:pic>
      <p:pic>
        <p:nvPicPr>
          <p:cNvPr id="3" name="Picture 2"/>
          <p:cNvPicPr/>
          <p:nvPr/>
        </p:nvPicPr>
        <p:blipFill>
          <a:blip r:embed="rId3"/>
          <a:stretch>
            <a:fillRect/>
          </a:stretch>
        </p:blipFill>
        <p:spPr>
          <a:xfrm>
            <a:off x="3412490" y="3703062"/>
            <a:ext cx="5731510" cy="316357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37</a:t>
            </a:fld>
            <a:endParaRPr lang="en-IN"/>
          </a:p>
        </p:txBody>
      </p:sp>
    </p:spTree>
    <p:extLst>
      <p:ext uri="{BB962C8B-B14F-4D97-AF65-F5344CB8AC3E}">
        <p14:creationId xmlns:p14="http://schemas.microsoft.com/office/powerpoint/2010/main" val="1653057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00" y="0"/>
            <a:ext cx="5731510" cy="4014470"/>
          </a:xfrm>
          <a:prstGeom prst="rect">
            <a:avLst/>
          </a:prstGeom>
        </p:spPr>
      </p:pic>
      <p:pic>
        <p:nvPicPr>
          <p:cNvPr id="3" name="Picture 2"/>
          <p:cNvPicPr/>
          <p:nvPr/>
        </p:nvPicPr>
        <p:blipFill>
          <a:blip r:embed="rId3"/>
          <a:stretch>
            <a:fillRect/>
          </a:stretch>
        </p:blipFill>
        <p:spPr>
          <a:xfrm>
            <a:off x="2771800" y="4283581"/>
            <a:ext cx="5731510" cy="164973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38</a:t>
            </a:fld>
            <a:endParaRPr lang="en-IN"/>
          </a:p>
        </p:txBody>
      </p:sp>
    </p:spTree>
    <p:extLst>
      <p:ext uri="{BB962C8B-B14F-4D97-AF65-F5344CB8AC3E}">
        <p14:creationId xmlns:p14="http://schemas.microsoft.com/office/powerpoint/2010/main" val="3688957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2611755"/>
          </a:xfrm>
          <a:prstGeom prst="rect">
            <a:avLst/>
          </a:prstGeom>
        </p:spPr>
      </p:pic>
      <p:pic>
        <p:nvPicPr>
          <p:cNvPr id="3" name="Picture 2"/>
          <p:cNvPicPr/>
          <p:nvPr/>
        </p:nvPicPr>
        <p:blipFill>
          <a:blip r:embed="rId3"/>
          <a:stretch>
            <a:fillRect/>
          </a:stretch>
        </p:blipFill>
        <p:spPr>
          <a:xfrm>
            <a:off x="2865755" y="3861048"/>
            <a:ext cx="5731510" cy="18827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39</a:t>
            </a:fld>
            <a:endParaRPr lang="en-IN"/>
          </a:p>
        </p:txBody>
      </p:sp>
    </p:spTree>
    <p:extLst>
      <p:ext uri="{BB962C8B-B14F-4D97-AF65-F5344CB8AC3E}">
        <p14:creationId xmlns:p14="http://schemas.microsoft.com/office/powerpoint/2010/main" val="112294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628800"/>
            <a:ext cx="8229600" cy="4968552"/>
          </a:xfrm>
        </p:spPr>
        <p:txBody>
          <a:bodyPr>
            <a:noAutofit/>
          </a:bodyPr>
          <a:lstStyle/>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Checking shape of data.</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Checking data types of each features using dataframe.info() function.</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checking for null values in each column.</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Checking description of each categorical feature by using </a:t>
            </a:r>
            <a:r>
              <a:rPr lang="en-US" sz="2000" dirty="0" err="1">
                <a:solidFill>
                  <a:schemeClr val="tx1"/>
                </a:solidFill>
                <a:latin typeface="Arial" panose="020B0604020202020204" pitchFamily="34" charset="0"/>
                <a:cs typeface="Arial" panose="020B0604020202020204" pitchFamily="34" charset="0"/>
              </a:rPr>
              <a:t>dataFrame.describe</a:t>
            </a:r>
            <a:r>
              <a:rPr lang="en-US" sz="2000" dirty="0">
                <a:solidFill>
                  <a:schemeClr val="tx1"/>
                </a:solidFill>
                <a:latin typeface="Arial" panose="020B0604020202020204" pitchFamily="34" charset="0"/>
                <a:cs typeface="Arial" panose="020B0604020202020204" pitchFamily="34" charset="0"/>
              </a:rPr>
              <a:t>(include='object').T</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Displaying each categorical attribute values in terms of percentage.</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Count plot to see the counts of each attribute.</a:t>
            </a:r>
          </a:p>
          <a:p>
            <a:pPr indent="-342900">
              <a:lnSpc>
                <a:spcPct val="90000"/>
              </a:lnSpc>
              <a:buClrTx/>
              <a:buFont typeface="Wingdings" pitchFamily="2" charset="2"/>
              <a:buChar char="v"/>
            </a:pPr>
            <a:r>
              <a:rPr lang="en-US" sz="2000" dirty="0">
                <a:solidFill>
                  <a:schemeClr val="tx1"/>
                </a:solidFill>
                <a:latin typeface="Arial" panose="020B0604020202020204" pitchFamily="34" charset="0"/>
                <a:cs typeface="Arial" panose="020B0604020202020204" pitchFamily="34" charset="0"/>
              </a:rPr>
              <a:t>Bivariate analysis by adding  hue parameter to </a:t>
            </a:r>
            <a:r>
              <a:rPr lang="en-US" sz="2000" dirty="0" err="1">
                <a:solidFill>
                  <a:schemeClr val="tx1"/>
                </a:solidFill>
                <a:latin typeface="Arial" panose="020B0604020202020204" pitchFamily="34" charset="0"/>
                <a:cs typeface="Arial" panose="020B0604020202020204" pitchFamily="34" charset="0"/>
              </a:rPr>
              <a:t>seaborn</a:t>
            </a:r>
            <a:r>
              <a:rPr lang="en-US" sz="2000" dirty="0">
                <a:solidFill>
                  <a:schemeClr val="tx1"/>
                </a:solidFill>
                <a:latin typeface="Arial" panose="020B0604020202020204" pitchFamily="34" charset="0"/>
                <a:cs typeface="Arial" panose="020B0604020202020204" pitchFamily="34" charset="0"/>
              </a:rPr>
              <a:t> plot and keeping ‘x’ parameter as ‘purchase frequency of customer’.</a:t>
            </a:r>
            <a:endParaRPr lang="en-IN" sz="2000" dirty="0">
              <a:latin typeface="Arial" panose="020B060402020202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539552" y="476672"/>
            <a:ext cx="7816714" cy="745152"/>
          </a:xfrm>
        </p:spPr>
        <p:txBody>
          <a:bodyPr>
            <a:noAutofit/>
          </a:bodyPr>
          <a:lstStyle/>
          <a:p>
            <a:r>
              <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Exploratory Data Analysis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a:t>
            </a:fld>
            <a:endParaRPr lang="en-IN"/>
          </a:p>
        </p:txBody>
      </p:sp>
    </p:spTree>
    <p:extLst>
      <p:ext uri="{BB962C8B-B14F-4D97-AF65-F5344CB8AC3E}">
        <p14:creationId xmlns:p14="http://schemas.microsoft.com/office/powerpoint/2010/main" val="2811421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76672"/>
            <a:ext cx="5731510" cy="2701925"/>
          </a:xfrm>
          <a:prstGeom prst="rect">
            <a:avLst/>
          </a:prstGeom>
        </p:spPr>
      </p:pic>
      <p:pic>
        <p:nvPicPr>
          <p:cNvPr id="3" name="Picture 2"/>
          <p:cNvPicPr/>
          <p:nvPr/>
        </p:nvPicPr>
        <p:blipFill>
          <a:blip r:embed="rId3"/>
          <a:stretch>
            <a:fillRect/>
          </a:stretch>
        </p:blipFill>
        <p:spPr>
          <a:xfrm>
            <a:off x="2843808" y="4149080"/>
            <a:ext cx="5731510" cy="18542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40</a:t>
            </a:fld>
            <a:endParaRPr lang="en-IN"/>
          </a:p>
        </p:txBody>
      </p:sp>
    </p:spTree>
    <p:extLst>
      <p:ext uri="{BB962C8B-B14F-4D97-AF65-F5344CB8AC3E}">
        <p14:creationId xmlns:p14="http://schemas.microsoft.com/office/powerpoint/2010/main" val="744607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4107815"/>
          </a:xfrm>
          <a:prstGeom prst="rect">
            <a:avLst/>
          </a:prstGeom>
        </p:spPr>
      </p:pic>
      <p:pic>
        <p:nvPicPr>
          <p:cNvPr id="3" name="Picture 2"/>
          <p:cNvPicPr/>
          <p:nvPr/>
        </p:nvPicPr>
        <p:blipFill>
          <a:blip r:embed="rId3"/>
          <a:stretch>
            <a:fillRect/>
          </a:stretch>
        </p:blipFill>
        <p:spPr>
          <a:xfrm>
            <a:off x="3203848" y="4488180"/>
            <a:ext cx="5731510" cy="21183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41</a:t>
            </a:fld>
            <a:endParaRPr lang="en-IN"/>
          </a:p>
        </p:txBody>
      </p:sp>
    </p:spTree>
    <p:extLst>
      <p:ext uri="{BB962C8B-B14F-4D97-AF65-F5344CB8AC3E}">
        <p14:creationId xmlns:p14="http://schemas.microsoft.com/office/powerpoint/2010/main" val="2418554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2541270"/>
          </a:xfrm>
          <a:prstGeom prst="rect">
            <a:avLst/>
          </a:prstGeom>
        </p:spPr>
      </p:pic>
      <p:pic>
        <p:nvPicPr>
          <p:cNvPr id="3" name="Picture 2"/>
          <p:cNvPicPr/>
          <p:nvPr/>
        </p:nvPicPr>
        <p:blipFill>
          <a:blip r:embed="rId3"/>
          <a:stretch>
            <a:fillRect/>
          </a:stretch>
        </p:blipFill>
        <p:spPr>
          <a:xfrm>
            <a:off x="3054147" y="3933056"/>
            <a:ext cx="5731510" cy="189865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42</a:t>
            </a:fld>
            <a:endParaRPr lang="en-IN"/>
          </a:p>
        </p:txBody>
      </p:sp>
    </p:spTree>
    <p:extLst>
      <p:ext uri="{BB962C8B-B14F-4D97-AF65-F5344CB8AC3E}">
        <p14:creationId xmlns:p14="http://schemas.microsoft.com/office/powerpoint/2010/main" val="283584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2586990"/>
          </a:xfrm>
          <a:prstGeom prst="rect">
            <a:avLst/>
          </a:prstGeom>
        </p:spPr>
      </p:pic>
      <p:pic>
        <p:nvPicPr>
          <p:cNvPr id="3" name="Picture 2"/>
          <p:cNvPicPr/>
          <p:nvPr/>
        </p:nvPicPr>
        <p:blipFill>
          <a:blip r:embed="rId3"/>
          <a:stretch>
            <a:fillRect/>
          </a:stretch>
        </p:blipFill>
        <p:spPr>
          <a:xfrm>
            <a:off x="2411760" y="3573016"/>
            <a:ext cx="5731510" cy="178244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43</a:t>
            </a:fld>
            <a:endParaRPr lang="en-IN"/>
          </a:p>
        </p:txBody>
      </p:sp>
    </p:spTree>
    <p:extLst>
      <p:ext uri="{BB962C8B-B14F-4D97-AF65-F5344CB8AC3E}">
        <p14:creationId xmlns:p14="http://schemas.microsoft.com/office/powerpoint/2010/main" val="2213370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548680"/>
            <a:ext cx="5731510" cy="2436495"/>
          </a:xfrm>
          <a:prstGeom prst="rect">
            <a:avLst/>
          </a:prstGeom>
        </p:spPr>
      </p:pic>
      <p:pic>
        <p:nvPicPr>
          <p:cNvPr id="3" name="Picture 2"/>
          <p:cNvPicPr/>
          <p:nvPr/>
        </p:nvPicPr>
        <p:blipFill>
          <a:blip r:embed="rId3"/>
          <a:stretch>
            <a:fillRect/>
          </a:stretch>
        </p:blipFill>
        <p:spPr>
          <a:xfrm>
            <a:off x="3059832" y="3717032"/>
            <a:ext cx="5731510" cy="20929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44</a:t>
            </a:fld>
            <a:endParaRPr lang="en-IN"/>
          </a:p>
        </p:txBody>
      </p:sp>
    </p:spTree>
    <p:extLst>
      <p:ext uri="{BB962C8B-B14F-4D97-AF65-F5344CB8AC3E}">
        <p14:creationId xmlns:p14="http://schemas.microsoft.com/office/powerpoint/2010/main" val="3729127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4204335"/>
          </a:xfrm>
          <a:prstGeom prst="rect">
            <a:avLst/>
          </a:prstGeom>
        </p:spPr>
      </p:pic>
      <p:pic>
        <p:nvPicPr>
          <p:cNvPr id="3" name="Picture 2"/>
          <p:cNvPicPr/>
          <p:nvPr/>
        </p:nvPicPr>
        <p:blipFill>
          <a:blip r:embed="rId3"/>
          <a:stretch>
            <a:fillRect/>
          </a:stretch>
        </p:blipFill>
        <p:spPr>
          <a:xfrm>
            <a:off x="3412490" y="4725144"/>
            <a:ext cx="5731510" cy="17907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45</a:t>
            </a:fld>
            <a:endParaRPr lang="en-IN"/>
          </a:p>
        </p:txBody>
      </p:sp>
    </p:spTree>
    <p:extLst>
      <p:ext uri="{BB962C8B-B14F-4D97-AF65-F5344CB8AC3E}">
        <p14:creationId xmlns:p14="http://schemas.microsoft.com/office/powerpoint/2010/main" val="538699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4032" y="260648"/>
            <a:ext cx="5731510" cy="2588260"/>
          </a:xfrm>
          <a:prstGeom prst="rect">
            <a:avLst/>
          </a:prstGeom>
        </p:spPr>
      </p:pic>
      <p:pic>
        <p:nvPicPr>
          <p:cNvPr id="3" name="Picture 2"/>
          <p:cNvPicPr/>
          <p:nvPr/>
        </p:nvPicPr>
        <p:blipFill>
          <a:blip r:embed="rId3"/>
          <a:stretch>
            <a:fillRect/>
          </a:stretch>
        </p:blipFill>
        <p:spPr>
          <a:xfrm>
            <a:off x="3203848" y="4005064"/>
            <a:ext cx="5731510" cy="20161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46</a:t>
            </a:fld>
            <a:endParaRPr lang="en-IN"/>
          </a:p>
        </p:txBody>
      </p:sp>
    </p:spTree>
    <p:extLst>
      <p:ext uri="{BB962C8B-B14F-4D97-AF65-F5344CB8AC3E}">
        <p14:creationId xmlns:p14="http://schemas.microsoft.com/office/powerpoint/2010/main" val="1147482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4000500"/>
          </a:xfrm>
          <a:prstGeom prst="rect">
            <a:avLst/>
          </a:prstGeom>
        </p:spPr>
      </p:pic>
      <p:pic>
        <p:nvPicPr>
          <p:cNvPr id="3" name="Picture 2"/>
          <p:cNvPicPr/>
          <p:nvPr/>
        </p:nvPicPr>
        <p:blipFill>
          <a:blip r:embed="rId3"/>
          <a:stretch>
            <a:fillRect/>
          </a:stretch>
        </p:blipFill>
        <p:spPr>
          <a:xfrm>
            <a:off x="2843808" y="4581128"/>
            <a:ext cx="5731510" cy="135826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47</a:t>
            </a:fld>
            <a:endParaRPr lang="en-IN"/>
          </a:p>
        </p:txBody>
      </p:sp>
    </p:spTree>
    <p:extLst>
      <p:ext uri="{BB962C8B-B14F-4D97-AF65-F5344CB8AC3E}">
        <p14:creationId xmlns:p14="http://schemas.microsoft.com/office/powerpoint/2010/main" val="2447525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404664"/>
            <a:ext cx="5731510" cy="2590800"/>
          </a:xfrm>
          <a:prstGeom prst="rect">
            <a:avLst/>
          </a:prstGeom>
        </p:spPr>
      </p:pic>
      <p:pic>
        <p:nvPicPr>
          <p:cNvPr id="3" name="Picture 2"/>
          <p:cNvPicPr/>
          <p:nvPr/>
        </p:nvPicPr>
        <p:blipFill>
          <a:blip r:embed="rId3"/>
          <a:stretch>
            <a:fillRect/>
          </a:stretch>
        </p:blipFill>
        <p:spPr>
          <a:xfrm>
            <a:off x="2699792" y="3717032"/>
            <a:ext cx="5731510" cy="196278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48</a:t>
            </a:fld>
            <a:endParaRPr lang="en-IN"/>
          </a:p>
        </p:txBody>
      </p:sp>
    </p:spTree>
    <p:extLst>
      <p:ext uri="{BB962C8B-B14F-4D97-AF65-F5344CB8AC3E}">
        <p14:creationId xmlns:p14="http://schemas.microsoft.com/office/powerpoint/2010/main" val="614464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2633345"/>
          </a:xfrm>
          <a:prstGeom prst="rect">
            <a:avLst/>
          </a:prstGeom>
        </p:spPr>
      </p:pic>
      <p:pic>
        <p:nvPicPr>
          <p:cNvPr id="3" name="Picture 2"/>
          <p:cNvPicPr/>
          <p:nvPr/>
        </p:nvPicPr>
        <p:blipFill>
          <a:blip r:embed="rId3"/>
          <a:stretch>
            <a:fillRect/>
          </a:stretch>
        </p:blipFill>
        <p:spPr>
          <a:xfrm>
            <a:off x="3059832" y="4005064"/>
            <a:ext cx="5731510" cy="203327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49</a:t>
            </a:fld>
            <a:endParaRPr lang="en-IN"/>
          </a:p>
        </p:txBody>
      </p:sp>
    </p:spTree>
    <p:extLst>
      <p:ext uri="{BB962C8B-B14F-4D97-AF65-F5344CB8AC3E}">
        <p14:creationId xmlns:p14="http://schemas.microsoft.com/office/powerpoint/2010/main" val="120458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816714" cy="745152"/>
          </a:xfrm>
        </p:spPr>
        <p:txBody>
          <a:bodyPr>
            <a:noAutofit/>
          </a:bodyPr>
          <a:lstStyle/>
          <a:p>
            <a:r>
              <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Visualization</a:t>
            </a:r>
            <a:endParaRPr lang="en-IN" sz="4400" dirty="0">
              <a:solidFill>
                <a:schemeClr val="tx1"/>
              </a:solidFill>
              <a:effectLst/>
              <a:latin typeface="Arial" panose="020B0604020202020204" pitchFamily="34" charset="0"/>
              <a:cs typeface="Arial" panose="020B0604020202020204" pitchFamily="34" charset="0"/>
            </a:endParaRPr>
          </a:p>
        </p:txBody>
      </p:sp>
      <p:pic>
        <p:nvPicPr>
          <p:cNvPr id="3" name="Picture 2"/>
          <p:cNvPicPr/>
          <p:nvPr/>
        </p:nvPicPr>
        <p:blipFill>
          <a:blip r:embed="rId2"/>
          <a:stretch>
            <a:fillRect/>
          </a:stretch>
        </p:blipFill>
        <p:spPr>
          <a:xfrm>
            <a:off x="1259632" y="1124744"/>
            <a:ext cx="5623560" cy="5006340"/>
          </a:xfrm>
          <a:prstGeom prst="rect">
            <a:avLst/>
          </a:prstGeom>
        </p:spPr>
      </p:pic>
      <p:pic>
        <p:nvPicPr>
          <p:cNvPr id="4" name="Picture 3"/>
          <p:cNvPicPr/>
          <p:nvPr/>
        </p:nvPicPr>
        <p:blipFill>
          <a:blip r:embed="rId3"/>
          <a:stretch>
            <a:fillRect/>
          </a:stretch>
        </p:blipFill>
        <p:spPr>
          <a:xfrm>
            <a:off x="3131840" y="5958840"/>
            <a:ext cx="4328160" cy="89916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5</a:t>
            </a:fld>
            <a:endParaRPr lang="en-IN"/>
          </a:p>
        </p:txBody>
      </p:sp>
    </p:spTree>
    <p:extLst>
      <p:ext uri="{BB962C8B-B14F-4D97-AF65-F5344CB8AC3E}">
        <p14:creationId xmlns:p14="http://schemas.microsoft.com/office/powerpoint/2010/main" val="3332655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4108450"/>
          </a:xfrm>
          <a:prstGeom prst="rect">
            <a:avLst/>
          </a:prstGeom>
        </p:spPr>
      </p:pic>
      <p:pic>
        <p:nvPicPr>
          <p:cNvPr id="3" name="Picture 2"/>
          <p:cNvPicPr/>
          <p:nvPr/>
        </p:nvPicPr>
        <p:blipFill>
          <a:blip r:embed="rId3"/>
          <a:stretch>
            <a:fillRect/>
          </a:stretch>
        </p:blipFill>
        <p:spPr>
          <a:xfrm>
            <a:off x="3412490" y="4581128"/>
            <a:ext cx="5731510" cy="174879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50</a:t>
            </a:fld>
            <a:endParaRPr lang="en-IN"/>
          </a:p>
        </p:txBody>
      </p:sp>
    </p:spTree>
    <p:extLst>
      <p:ext uri="{BB962C8B-B14F-4D97-AF65-F5344CB8AC3E}">
        <p14:creationId xmlns:p14="http://schemas.microsoft.com/office/powerpoint/2010/main" val="3882863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2344420"/>
          </a:xfrm>
          <a:prstGeom prst="rect">
            <a:avLst/>
          </a:prstGeom>
        </p:spPr>
      </p:pic>
      <p:pic>
        <p:nvPicPr>
          <p:cNvPr id="3" name="Picture 2"/>
          <p:cNvPicPr/>
          <p:nvPr/>
        </p:nvPicPr>
        <p:blipFill>
          <a:blip r:embed="rId3"/>
          <a:stretch>
            <a:fillRect/>
          </a:stretch>
        </p:blipFill>
        <p:spPr>
          <a:xfrm>
            <a:off x="3117523" y="3789040"/>
            <a:ext cx="5731510" cy="18764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51</a:t>
            </a:fld>
            <a:endParaRPr lang="en-IN"/>
          </a:p>
        </p:txBody>
      </p:sp>
    </p:spTree>
    <p:extLst>
      <p:ext uri="{BB962C8B-B14F-4D97-AF65-F5344CB8AC3E}">
        <p14:creationId xmlns:p14="http://schemas.microsoft.com/office/powerpoint/2010/main" val="395108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764704"/>
            <a:ext cx="5731510" cy="2171700"/>
          </a:xfrm>
          <a:prstGeom prst="rect">
            <a:avLst/>
          </a:prstGeom>
        </p:spPr>
      </p:pic>
      <p:pic>
        <p:nvPicPr>
          <p:cNvPr id="3" name="Picture 2"/>
          <p:cNvPicPr/>
          <p:nvPr/>
        </p:nvPicPr>
        <p:blipFill>
          <a:blip r:embed="rId3"/>
          <a:stretch>
            <a:fillRect/>
          </a:stretch>
        </p:blipFill>
        <p:spPr>
          <a:xfrm>
            <a:off x="2915816" y="3933056"/>
            <a:ext cx="5731510" cy="18669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52</a:t>
            </a:fld>
            <a:endParaRPr lang="en-IN"/>
          </a:p>
        </p:txBody>
      </p:sp>
    </p:spTree>
    <p:extLst>
      <p:ext uri="{BB962C8B-B14F-4D97-AF65-F5344CB8AC3E}">
        <p14:creationId xmlns:p14="http://schemas.microsoft.com/office/powerpoint/2010/main" val="3341744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2178050"/>
          </a:xfrm>
          <a:prstGeom prst="rect">
            <a:avLst/>
          </a:prstGeom>
        </p:spPr>
      </p:pic>
      <p:pic>
        <p:nvPicPr>
          <p:cNvPr id="3" name="Picture 2"/>
          <p:cNvPicPr/>
          <p:nvPr/>
        </p:nvPicPr>
        <p:blipFill>
          <a:blip r:embed="rId3"/>
          <a:stretch>
            <a:fillRect/>
          </a:stretch>
        </p:blipFill>
        <p:spPr>
          <a:xfrm>
            <a:off x="3030220" y="3429000"/>
            <a:ext cx="5402580" cy="21259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53</a:t>
            </a:fld>
            <a:endParaRPr lang="en-IN"/>
          </a:p>
        </p:txBody>
      </p:sp>
    </p:spTree>
    <p:extLst>
      <p:ext uri="{BB962C8B-B14F-4D97-AF65-F5344CB8AC3E}">
        <p14:creationId xmlns:p14="http://schemas.microsoft.com/office/powerpoint/2010/main" val="3315161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04664"/>
            <a:ext cx="5731510" cy="3646170"/>
          </a:xfrm>
          <a:prstGeom prst="rect">
            <a:avLst/>
          </a:prstGeom>
        </p:spPr>
      </p:pic>
      <p:pic>
        <p:nvPicPr>
          <p:cNvPr id="3" name="Picture 2"/>
          <p:cNvPicPr/>
          <p:nvPr/>
        </p:nvPicPr>
        <p:blipFill>
          <a:blip r:embed="rId3"/>
          <a:stretch>
            <a:fillRect/>
          </a:stretch>
        </p:blipFill>
        <p:spPr>
          <a:xfrm>
            <a:off x="3419872" y="4653136"/>
            <a:ext cx="5471160" cy="17526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54</a:t>
            </a:fld>
            <a:endParaRPr lang="en-IN"/>
          </a:p>
        </p:txBody>
      </p:sp>
    </p:spTree>
    <p:extLst>
      <p:ext uri="{BB962C8B-B14F-4D97-AF65-F5344CB8AC3E}">
        <p14:creationId xmlns:p14="http://schemas.microsoft.com/office/powerpoint/2010/main" val="3893051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620688"/>
            <a:ext cx="5731510" cy="2165350"/>
          </a:xfrm>
          <a:prstGeom prst="rect">
            <a:avLst/>
          </a:prstGeom>
        </p:spPr>
      </p:pic>
      <p:pic>
        <p:nvPicPr>
          <p:cNvPr id="3" name="Picture 2"/>
          <p:cNvPicPr/>
          <p:nvPr/>
        </p:nvPicPr>
        <p:blipFill>
          <a:blip r:embed="rId3"/>
          <a:stretch>
            <a:fillRect/>
          </a:stretch>
        </p:blipFill>
        <p:spPr>
          <a:xfrm>
            <a:off x="3779912" y="3789040"/>
            <a:ext cx="4442460" cy="23850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55</a:t>
            </a:fld>
            <a:endParaRPr lang="en-IN"/>
          </a:p>
        </p:txBody>
      </p:sp>
    </p:spTree>
    <p:extLst>
      <p:ext uri="{BB962C8B-B14F-4D97-AF65-F5344CB8AC3E}">
        <p14:creationId xmlns:p14="http://schemas.microsoft.com/office/powerpoint/2010/main" val="804367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332656"/>
            <a:ext cx="5731510" cy="3783965"/>
          </a:xfrm>
          <a:prstGeom prst="rect">
            <a:avLst/>
          </a:prstGeom>
        </p:spPr>
      </p:pic>
      <p:pic>
        <p:nvPicPr>
          <p:cNvPr id="3" name="Picture 2"/>
          <p:cNvPicPr/>
          <p:nvPr/>
        </p:nvPicPr>
        <p:blipFill>
          <a:blip r:embed="rId3"/>
          <a:stretch>
            <a:fillRect/>
          </a:stretch>
        </p:blipFill>
        <p:spPr>
          <a:xfrm>
            <a:off x="3468430" y="4509120"/>
            <a:ext cx="5029200" cy="176784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56</a:t>
            </a:fld>
            <a:endParaRPr lang="en-IN"/>
          </a:p>
        </p:txBody>
      </p:sp>
    </p:spTree>
    <p:extLst>
      <p:ext uri="{BB962C8B-B14F-4D97-AF65-F5344CB8AC3E}">
        <p14:creationId xmlns:p14="http://schemas.microsoft.com/office/powerpoint/2010/main" val="3595698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3961130"/>
          </a:xfrm>
          <a:prstGeom prst="rect">
            <a:avLst/>
          </a:prstGeom>
        </p:spPr>
      </p:pic>
      <p:pic>
        <p:nvPicPr>
          <p:cNvPr id="3" name="Picture 2"/>
          <p:cNvPicPr/>
          <p:nvPr/>
        </p:nvPicPr>
        <p:blipFill>
          <a:blip r:embed="rId3"/>
          <a:stretch>
            <a:fillRect/>
          </a:stretch>
        </p:blipFill>
        <p:spPr>
          <a:xfrm>
            <a:off x="3131840" y="4797152"/>
            <a:ext cx="5731510" cy="139319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57</a:t>
            </a:fld>
            <a:endParaRPr lang="en-IN"/>
          </a:p>
        </p:txBody>
      </p:sp>
    </p:spTree>
    <p:extLst>
      <p:ext uri="{BB962C8B-B14F-4D97-AF65-F5344CB8AC3E}">
        <p14:creationId xmlns:p14="http://schemas.microsoft.com/office/powerpoint/2010/main" val="3025306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332656"/>
            <a:ext cx="5731510" cy="3460750"/>
          </a:xfrm>
          <a:prstGeom prst="rect">
            <a:avLst/>
          </a:prstGeom>
        </p:spPr>
      </p:pic>
      <p:pic>
        <p:nvPicPr>
          <p:cNvPr id="3" name="Picture 2"/>
          <p:cNvPicPr/>
          <p:nvPr/>
        </p:nvPicPr>
        <p:blipFill>
          <a:blip r:embed="rId3"/>
          <a:stretch>
            <a:fillRect/>
          </a:stretch>
        </p:blipFill>
        <p:spPr>
          <a:xfrm>
            <a:off x="3502338" y="4365104"/>
            <a:ext cx="5105400" cy="16992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58</a:t>
            </a:fld>
            <a:endParaRPr lang="en-IN"/>
          </a:p>
        </p:txBody>
      </p:sp>
    </p:spTree>
    <p:extLst>
      <p:ext uri="{BB962C8B-B14F-4D97-AF65-F5344CB8AC3E}">
        <p14:creationId xmlns:p14="http://schemas.microsoft.com/office/powerpoint/2010/main" val="3206095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3971290"/>
          </a:xfrm>
          <a:prstGeom prst="rect">
            <a:avLst/>
          </a:prstGeom>
        </p:spPr>
      </p:pic>
      <p:pic>
        <p:nvPicPr>
          <p:cNvPr id="3" name="Picture 2"/>
          <p:cNvPicPr/>
          <p:nvPr/>
        </p:nvPicPr>
        <p:blipFill>
          <a:blip r:embed="rId3"/>
          <a:stretch>
            <a:fillRect/>
          </a:stretch>
        </p:blipFill>
        <p:spPr>
          <a:xfrm>
            <a:off x="4139952" y="4725144"/>
            <a:ext cx="4732020" cy="18516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59</a:t>
            </a:fld>
            <a:endParaRPr lang="en-IN"/>
          </a:p>
        </p:txBody>
      </p:sp>
    </p:spTree>
    <p:extLst>
      <p:ext uri="{BB962C8B-B14F-4D97-AF65-F5344CB8AC3E}">
        <p14:creationId xmlns:p14="http://schemas.microsoft.com/office/powerpoint/2010/main" val="397359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3196"/>
            <a:ext cx="5731510" cy="3226435"/>
          </a:xfrm>
          <a:prstGeom prst="rect">
            <a:avLst/>
          </a:prstGeom>
        </p:spPr>
      </p:pic>
      <p:pic>
        <p:nvPicPr>
          <p:cNvPr id="3" name="Picture 2"/>
          <p:cNvPicPr/>
          <p:nvPr/>
        </p:nvPicPr>
        <p:blipFill>
          <a:blip r:embed="rId3"/>
          <a:stretch>
            <a:fillRect/>
          </a:stretch>
        </p:blipFill>
        <p:spPr>
          <a:xfrm>
            <a:off x="3412490" y="3213239"/>
            <a:ext cx="5731510" cy="35185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a:t>
            </a:fld>
            <a:endParaRPr lang="en-IN"/>
          </a:p>
        </p:txBody>
      </p:sp>
    </p:spTree>
    <p:extLst>
      <p:ext uri="{BB962C8B-B14F-4D97-AF65-F5344CB8AC3E}">
        <p14:creationId xmlns:p14="http://schemas.microsoft.com/office/powerpoint/2010/main" val="1910131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4232275"/>
          </a:xfrm>
          <a:prstGeom prst="rect">
            <a:avLst/>
          </a:prstGeom>
        </p:spPr>
      </p:pic>
      <p:pic>
        <p:nvPicPr>
          <p:cNvPr id="3" name="Picture 2"/>
          <p:cNvPicPr/>
          <p:nvPr/>
        </p:nvPicPr>
        <p:blipFill>
          <a:blip r:embed="rId3"/>
          <a:stretch>
            <a:fillRect/>
          </a:stretch>
        </p:blipFill>
        <p:spPr>
          <a:xfrm>
            <a:off x="4211960" y="4564931"/>
            <a:ext cx="4785360" cy="18364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60</a:t>
            </a:fld>
            <a:endParaRPr lang="en-IN"/>
          </a:p>
        </p:txBody>
      </p:sp>
    </p:spTree>
    <p:extLst>
      <p:ext uri="{BB962C8B-B14F-4D97-AF65-F5344CB8AC3E}">
        <p14:creationId xmlns:p14="http://schemas.microsoft.com/office/powerpoint/2010/main" val="1586614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332656"/>
            <a:ext cx="5731510" cy="4603115"/>
          </a:xfrm>
          <a:prstGeom prst="rect">
            <a:avLst/>
          </a:prstGeom>
        </p:spPr>
      </p:pic>
      <p:pic>
        <p:nvPicPr>
          <p:cNvPr id="3" name="Picture 2"/>
          <p:cNvPicPr/>
          <p:nvPr/>
        </p:nvPicPr>
        <p:blipFill>
          <a:blip r:embed="rId3"/>
          <a:stretch>
            <a:fillRect/>
          </a:stretch>
        </p:blipFill>
        <p:spPr>
          <a:xfrm>
            <a:off x="3125783" y="4509120"/>
            <a:ext cx="5731510" cy="18618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61</a:t>
            </a:fld>
            <a:endParaRPr lang="en-IN"/>
          </a:p>
        </p:txBody>
      </p:sp>
    </p:spTree>
    <p:extLst>
      <p:ext uri="{BB962C8B-B14F-4D97-AF65-F5344CB8AC3E}">
        <p14:creationId xmlns:p14="http://schemas.microsoft.com/office/powerpoint/2010/main" val="457701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1412776"/>
            <a:ext cx="8833520" cy="4752528"/>
          </a:xfrm>
        </p:spPr>
        <p:txBody>
          <a:bodyPr>
            <a:noAutofit/>
          </a:bodyPr>
          <a:lstStyle/>
          <a:p>
            <a:pPr lvl="1"/>
            <a:r>
              <a:rPr lang="en-IN" sz="2000" dirty="0">
                <a:latin typeface="Arial" panose="020B0604020202020204" pitchFamily="34" charset="0"/>
                <a:cs typeface="Arial" panose="020B0604020202020204" pitchFamily="34" charset="0"/>
              </a:rPr>
              <a:t>Female customers (67%) are more than male customers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Customers between 20 to 50 years shopped more from the online store. 75 % of customers are between 20 to 50</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Delhi, Bangalore, Noida are the cities with high number of buyers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36% customers were found shopping online for more than 4 years , 24% were shopping for 2-3 years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IN last one year 42% customers have purchased online less than 10 times,23% customers purchased 31-40 times only 2 percent customers purchased more than 42 times</a:t>
            </a:r>
          </a:p>
          <a:p>
            <a:pPr lvl="1" algn="just"/>
            <a:r>
              <a:rPr lang="en-IN" sz="2000" dirty="0">
                <a:latin typeface="Arial" panose="020B0604020202020204" pitchFamily="34" charset="0"/>
                <a:cs typeface="Arial" panose="020B0604020202020204" pitchFamily="34" charset="0"/>
              </a:rPr>
              <a:t>70% customers used mobile internet for online purchase</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52% customers used Smartphone for online purchase, 32% used laptop least 4% used tablet</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45% customers use Windows phone</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80% customers used Google chrome for online purchase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476672"/>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62</a:t>
            </a:fld>
            <a:endParaRPr lang="en-IN"/>
          </a:p>
        </p:txBody>
      </p:sp>
    </p:spTree>
    <p:extLst>
      <p:ext uri="{BB962C8B-B14F-4D97-AF65-F5344CB8AC3E}">
        <p14:creationId xmlns:p14="http://schemas.microsoft.com/office/powerpoint/2010/main" val="3577076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7504" y="1340768"/>
            <a:ext cx="8905528" cy="4608512"/>
          </a:xfrm>
        </p:spPr>
        <p:txBody>
          <a:bodyPr>
            <a:noAutofit/>
          </a:bodyPr>
          <a:lstStyle/>
          <a:p>
            <a:pPr lvl="1" algn="just"/>
            <a:r>
              <a:rPr lang="en-IN" sz="2000" dirty="0">
                <a:latin typeface="Arial" panose="020B0604020202020204" pitchFamily="34" charset="0"/>
                <a:cs typeface="Arial" panose="020B0604020202020204" pitchFamily="34" charset="0"/>
              </a:rPr>
              <a:t>86% customers uses Search engine to reach their </a:t>
            </a:r>
            <a:r>
              <a:rPr lang="en-IN" sz="2000" dirty="0" err="1">
                <a:latin typeface="Arial" panose="020B0604020202020204" pitchFamily="34" charset="0"/>
                <a:cs typeface="Arial" panose="020B0604020202020204" pitchFamily="34" charset="0"/>
              </a:rPr>
              <a:t>favorite</a:t>
            </a:r>
            <a:r>
              <a:rPr lang="en-IN" sz="2000" dirty="0">
                <a:latin typeface="Arial" panose="020B0604020202020204" pitchFamily="34" charset="0"/>
                <a:cs typeface="Arial" panose="020B0604020202020204" pitchFamily="34" charset="0"/>
              </a:rPr>
              <a:t> online store</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After first visit 32 % customers used search engine to reach online store and 32% uses application. We can assume that these customers have been retained by the E commerce website as they have downloaded the application on their phone and have a fair chance of shopping again. Also, there are a few customers who are using Desktop/Laptop, for which, there are no applications for online shopping and you have to stick with the web browser.</a:t>
            </a:r>
          </a:p>
          <a:p>
            <a:pPr lvl="1"/>
            <a:r>
              <a:rPr lang="en-IN" sz="2000" dirty="0">
                <a:latin typeface="Arial" panose="020B0604020202020204" pitchFamily="34" charset="0"/>
                <a:cs typeface="Arial" panose="020B0604020202020204" pitchFamily="34" charset="0"/>
              </a:rPr>
              <a:t>46% customers take at least 15 minutes before making a purchase, 26% take 6-10 minutes only</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55% customers prefer Credit/Debit cards to make payments ,28% preferred COD and 17 % preferred Wallets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64% customers abandon their shopping cart sometimes, 19% abandon their cart frequently</a:t>
            </a:r>
            <a:endParaRPr lang="en-US" sz="2000" dirty="0">
              <a:latin typeface="Arial" panose="020B0604020202020204" pitchFamily="34" charset="0"/>
              <a:cs typeface="Arial" panose="020B0604020202020204" pitchFamily="34" charset="0"/>
            </a:endParaRPr>
          </a:p>
          <a:p>
            <a:pPr lvl="1" algn="just"/>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476672"/>
            <a:ext cx="7024744" cy="864096"/>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63</a:t>
            </a:fld>
            <a:endParaRPr lang="en-IN"/>
          </a:p>
        </p:txBody>
      </p:sp>
    </p:spTree>
    <p:extLst>
      <p:ext uri="{BB962C8B-B14F-4D97-AF65-F5344CB8AC3E}">
        <p14:creationId xmlns:p14="http://schemas.microsoft.com/office/powerpoint/2010/main" val="2726056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0968" y="1092275"/>
            <a:ext cx="8882064" cy="5937125"/>
          </a:xfrm>
        </p:spPr>
        <p:txBody>
          <a:bodyPr>
            <a:noAutofit/>
          </a:bodyPr>
          <a:lstStyle/>
          <a:p>
            <a:pPr lvl="1"/>
            <a:r>
              <a:rPr lang="en-IN" sz="2000" dirty="0">
                <a:latin typeface="Arial" panose="020B0604020202020204" pitchFamily="34" charset="0"/>
                <a:cs typeface="Arial" panose="020B0604020202020204" pitchFamily="34" charset="0"/>
              </a:rPr>
              <a:t>49% customers abandon their bag due to better alternative offer, 20% abandon due to promo code not applicable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61% customers have strongly agreed to have easy website content which is easy to understand 43% customers agree that Information on similar product to the one highlighted is important for product comparison.</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70% customers agree that Complete information on listed seller and product being offered is important for purchase decision 90% customers agree all relevant information on listed products must be stated clearly.</a:t>
            </a:r>
          </a:p>
          <a:p>
            <a:pPr lvl="1"/>
            <a:r>
              <a:rPr lang="en-IN" sz="2000" dirty="0">
                <a:latin typeface="Arial" panose="020B0604020202020204" pitchFamily="34" charset="0"/>
                <a:cs typeface="Arial" panose="020B0604020202020204" pitchFamily="34" charset="0"/>
              </a:rPr>
              <a:t>90% customers agreed that the website should be easily navigable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476672"/>
            <a:ext cx="7024744" cy="504056"/>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64</a:t>
            </a:fld>
            <a:endParaRPr lang="en-IN"/>
          </a:p>
        </p:txBody>
      </p:sp>
    </p:spTree>
    <p:extLst>
      <p:ext uri="{BB962C8B-B14F-4D97-AF65-F5344CB8AC3E}">
        <p14:creationId xmlns:p14="http://schemas.microsoft.com/office/powerpoint/2010/main" val="3746098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536504"/>
          </a:xfrm>
        </p:spPr>
        <p:txBody>
          <a:bodyPr>
            <a:noAutofit/>
          </a:bodyPr>
          <a:lstStyle/>
          <a:p>
            <a:pPr lvl="1"/>
            <a:r>
              <a:rPr lang="en-IN" sz="2000" dirty="0">
                <a:latin typeface="Arial" panose="020B0604020202020204" pitchFamily="34" charset="0"/>
                <a:cs typeface="Arial" panose="020B0604020202020204" pitchFamily="34" charset="0"/>
              </a:rPr>
              <a:t>85% customers had no issues with the loading and processing speed</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87% customers agree with user friendly website interface. The online stores should invest heavily in creating user friendly apps and websites, so that the customers do not have to work around much and the overall shopping experience is smooth.</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59% customers strongly agree with the convenient paying methods. The reluctance to make online payments is gradually reducing. The acceptance has been built by addressing the trust issue over time by giving customers an option to pay online or to pay Cash On Delivery (COD).</a:t>
            </a:r>
          </a:p>
          <a:p>
            <a:pPr lvl="1"/>
            <a:r>
              <a:rPr lang="en-IN" sz="2000" dirty="0">
                <a:latin typeface="Arial" panose="020B0604020202020204" pitchFamily="34" charset="0"/>
                <a:cs typeface="Arial" panose="020B0604020202020204" pitchFamily="34" charset="0"/>
              </a:rPr>
              <a:t>52% customers trust that online store will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its part of transaction at stipulated time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65</a:t>
            </a:fld>
            <a:endParaRPr lang="en-IN"/>
          </a:p>
        </p:txBody>
      </p:sp>
    </p:spTree>
    <p:extLst>
      <p:ext uri="{BB962C8B-B14F-4D97-AF65-F5344CB8AC3E}">
        <p14:creationId xmlns:p14="http://schemas.microsoft.com/office/powerpoint/2010/main" val="192493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1052736"/>
            <a:ext cx="9144000" cy="5112568"/>
          </a:xfrm>
        </p:spPr>
        <p:txBody>
          <a:bodyPr>
            <a:noAutofit/>
          </a:bodyPr>
          <a:lstStyle/>
          <a:p>
            <a:pPr lvl="1" algn="just"/>
            <a:r>
              <a:rPr lang="en-IN" sz="2000" dirty="0">
                <a:latin typeface="Arial" panose="020B0604020202020204" pitchFamily="34" charset="0"/>
                <a:cs typeface="Arial" panose="020B0604020202020204" pitchFamily="34" charset="0"/>
              </a:rPr>
              <a:t>85% customers like the organization's readiness to assist with queries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Being able to guarantee the privacy of the customer: This also got 69% strongly agree. Costumers are concerned about the unauthorized access to their data. Protecting user privacy will enable stores to drive more revenue and gain more customers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Responsiveness, availability of several communication channels (email, online rep, twitter, phone etc.): 90% customers agreed to it. In case one channel is not available, customers can reach out to multiple channels which again is an important factor. Being able to communicate easily can make the difference in both their shopping experience as well as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business goals of online store.</a:t>
            </a:r>
          </a:p>
          <a:p>
            <a:pPr lvl="1" algn="just"/>
            <a:r>
              <a:rPr lang="en-IN" sz="2000" dirty="0">
                <a:latin typeface="Arial" panose="020B0604020202020204" pitchFamily="34" charset="0"/>
                <a:cs typeface="Arial" panose="020B0604020202020204" pitchFamily="34" charset="0"/>
              </a:rPr>
              <a:t>50% agree that online shopping gives monetary benefit and discounts to the customer: Most online shopping sites offer amazing round-the-year discounts. Banks and Digital Wallets have happily jumped on the online shopping bandwagon by providing Reward Points, and instant Cashback offers in addition to brand discounts, which will help to gain new customers</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8280920" cy="576064"/>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66</a:t>
            </a:fld>
            <a:endParaRPr lang="en-IN"/>
          </a:p>
        </p:txBody>
      </p:sp>
    </p:spTree>
    <p:extLst>
      <p:ext uri="{BB962C8B-B14F-4D97-AF65-F5344CB8AC3E}">
        <p14:creationId xmlns:p14="http://schemas.microsoft.com/office/powerpoint/2010/main" val="1171402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1196752"/>
            <a:ext cx="8833520" cy="4752528"/>
          </a:xfrm>
        </p:spPr>
        <p:txBody>
          <a:bodyPr>
            <a:noAutofit/>
          </a:bodyPr>
          <a:lstStyle/>
          <a:p>
            <a:pPr lvl="1"/>
            <a:r>
              <a:rPr lang="en-IN" sz="2000" dirty="0">
                <a:latin typeface="Arial" panose="020B0604020202020204" pitchFamily="34" charset="0"/>
                <a:cs typeface="Arial" panose="020B0604020202020204" pitchFamily="34" charset="0"/>
              </a:rPr>
              <a:t>60% customers enjoys online shopping</a:t>
            </a:r>
          </a:p>
          <a:p>
            <a:pPr lvl="1"/>
            <a:r>
              <a:rPr lang="en-IN" sz="2000" dirty="0">
                <a:latin typeface="Arial" panose="020B0604020202020204" pitchFamily="34" charset="0"/>
                <a:cs typeface="Arial" panose="020B0604020202020204" pitchFamily="34" charset="0"/>
              </a:rPr>
              <a:t>84% customers agree that online shopping is convenient and flexible: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90% customers agree that return and replacement policy helps them making purchase decision. It is evident from the fact that people cannot actually try &amp; touch the products, they are purchasing before it reaches home and they would want to return or replace in case of dissatisfaction. Online shopping websites should make strategies around easy return and replacement policy if they want to retain their customers.</a:t>
            </a:r>
          </a:p>
          <a:p>
            <a:pPr lvl="1"/>
            <a:r>
              <a:rPr lang="en-IN" sz="2000" dirty="0">
                <a:latin typeface="Arial" panose="020B0604020202020204" pitchFamily="34" charset="0"/>
                <a:cs typeface="Arial" panose="020B0604020202020204" pitchFamily="34" charset="0"/>
              </a:rPr>
              <a:t>Around 50% customers agree that gaining access to loyalty program is a benefit of shopping online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67</a:t>
            </a:fld>
            <a:endParaRPr lang="en-IN"/>
          </a:p>
        </p:txBody>
      </p:sp>
    </p:spTree>
    <p:extLst>
      <p:ext uri="{BB962C8B-B14F-4D97-AF65-F5344CB8AC3E}">
        <p14:creationId xmlns:p14="http://schemas.microsoft.com/office/powerpoint/2010/main" val="2363538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208912" cy="5472608"/>
          </a:xfrm>
        </p:spPr>
        <p:txBody>
          <a:bodyPr>
            <a:noAutofit/>
          </a:bodyPr>
          <a:lstStyle/>
          <a:p>
            <a:pPr lvl="1"/>
            <a:r>
              <a:rPr lang="en-IN" sz="2400" dirty="0">
                <a:latin typeface="Arial" panose="020B0604020202020204" pitchFamily="34" charset="0"/>
                <a:cs typeface="Arial" panose="020B0604020202020204" pitchFamily="34" charset="0"/>
              </a:rPr>
              <a:t>Displaying quality Information on the website improves satisfaction of customers: 80% customer agreed to it. It means displaying quality information have a significant association with customer satisfaction, and repurchase intentions</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95% customers are satisfied while shopping on a good quality website</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Net Benefit derived from shopping online can lead to users satisfaction:90% customers agreed</a:t>
            </a:r>
            <a:endParaRPr lang="en-US" sz="2400" dirty="0">
              <a:latin typeface="Arial" panose="020B0604020202020204" pitchFamily="34" charset="0"/>
              <a:cs typeface="Arial" panose="020B0604020202020204" pitchFamily="34" charset="0"/>
            </a:endParaRPr>
          </a:p>
          <a:p>
            <a:pPr lvl="1"/>
            <a:r>
              <a:rPr lang="en-IN" sz="2400" dirty="0">
                <a:latin typeface="Arial" panose="020B0604020202020204" pitchFamily="34" charset="0"/>
                <a:cs typeface="Arial" panose="020B0604020202020204" pitchFamily="34" charset="0"/>
              </a:rPr>
              <a:t>User satisfaction cannot exist without trust: 85% customers agree that customer satisfaction cannot be built without trust. Trust is important factor to attract e-commerce buyers. So, it is important for companies to learn how to manage consumers' trust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68</a:t>
            </a:fld>
            <a:endParaRPr lang="en-IN"/>
          </a:p>
        </p:txBody>
      </p:sp>
    </p:spTree>
    <p:extLst>
      <p:ext uri="{BB962C8B-B14F-4D97-AF65-F5344CB8AC3E}">
        <p14:creationId xmlns:p14="http://schemas.microsoft.com/office/powerpoint/2010/main" val="555363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052736"/>
            <a:ext cx="8640960" cy="5112568"/>
          </a:xfrm>
        </p:spPr>
        <p:txBody>
          <a:bodyPr>
            <a:noAutofit/>
          </a:bodyPr>
          <a:lstStyle/>
          <a:p>
            <a:pPr lvl="1"/>
            <a:r>
              <a:rPr lang="en-IN" sz="2000" dirty="0">
                <a:latin typeface="Arial" panose="020B0604020202020204" pitchFamily="34" charset="0"/>
                <a:cs typeface="Arial" panose="020B0604020202020204" pitchFamily="34" charset="0"/>
              </a:rPr>
              <a:t>Offering a wide variety of listed product in several categories: 75% use agreed.</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86% customers like to have complete and relevant information</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80% customers agree to receive monetary savings while shopping online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50% agree with the convenience of patronizing the online retailer</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50% customers agree that online shopping give the sense of adventure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only 30% customers agree that online shopping enhances their social status</a:t>
            </a:r>
          </a:p>
          <a:p>
            <a:pPr lvl="1"/>
            <a:r>
              <a:rPr lang="en-IN" sz="2000" dirty="0">
                <a:latin typeface="Arial" panose="020B0604020202020204" pitchFamily="34" charset="0"/>
                <a:cs typeface="Arial" panose="020B0604020202020204" pitchFamily="34" charset="0"/>
              </a:rPr>
              <a:t>45% customers feel gratified while shopping with their </a:t>
            </a:r>
            <a:r>
              <a:rPr lang="en-IN" sz="2000" dirty="0" err="1">
                <a:latin typeface="Arial" panose="020B0604020202020204" pitchFamily="34" charset="0"/>
                <a:cs typeface="Arial" panose="020B0604020202020204" pitchFamily="34" charset="0"/>
              </a:rPr>
              <a:t>favorite</a:t>
            </a:r>
            <a:r>
              <a:rPr lang="en-IN" sz="2000" dirty="0">
                <a:latin typeface="Arial" panose="020B0604020202020204" pitchFamily="34" charset="0"/>
                <a:cs typeface="Arial" panose="020B0604020202020204" pitchFamily="34" charset="0"/>
              </a:rPr>
              <a:t> retailer</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45% customers feel that shopping online helps them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certain roles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85% customers agree they get value for their money while shopping online</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8208912" cy="72008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69</a:t>
            </a:fld>
            <a:endParaRPr lang="en-IN"/>
          </a:p>
        </p:txBody>
      </p:sp>
    </p:spTree>
    <p:extLst>
      <p:ext uri="{BB962C8B-B14F-4D97-AF65-F5344CB8AC3E}">
        <p14:creationId xmlns:p14="http://schemas.microsoft.com/office/powerpoint/2010/main" val="191977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1802130"/>
          </a:xfrm>
          <a:prstGeom prst="rect">
            <a:avLst/>
          </a:prstGeom>
        </p:spPr>
      </p:pic>
      <p:pic>
        <p:nvPicPr>
          <p:cNvPr id="3" name="Picture 2"/>
          <p:cNvPicPr/>
          <p:nvPr/>
        </p:nvPicPr>
        <p:blipFill>
          <a:blip r:embed="rId3"/>
          <a:stretch>
            <a:fillRect/>
          </a:stretch>
        </p:blipFill>
        <p:spPr>
          <a:xfrm>
            <a:off x="1043608" y="2492896"/>
            <a:ext cx="5731510" cy="2706370"/>
          </a:xfrm>
          <a:prstGeom prst="rect">
            <a:avLst/>
          </a:prstGeom>
        </p:spPr>
      </p:pic>
      <p:pic>
        <p:nvPicPr>
          <p:cNvPr id="4" name="Picture 3"/>
          <p:cNvPicPr/>
          <p:nvPr/>
        </p:nvPicPr>
        <p:blipFill>
          <a:blip r:embed="rId4"/>
          <a:stretch>
            <a:fillRect/>
          </a:stretch>
        </p:blipFill>
        <p:spPr>
          <a:xfrm>
            <a:off x="3635896" y="5517232"/>
            <a:ext cx="4610100" cy="87630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7</a:t>
            </a:fld>
            <a:endParaRPr lang="en-IN"/>
          </a:p>
        </p:txBody>
      </p:sp>
    </p:spTree>
    <p:extLst>
      <p:ext uri="{BB962C8B-B14F-4D97-AF65-F5344CB8AC3E}">
        <p14:creationId xmlns:p14="http://schemas.microsoft.com/office/powerpoint/2010/main" val="42709599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752528"/>
          </a:xfrm>
        </p:spPr>
        <p:txBody>
          <a:bodyPr>
            <a:noAutofit/>
          </a:bodyPr>
          <a:lstStyle/>
          <a:p>
            <a:pPr lvl="0"/>
            <a:r>
              <a:rPr lang="en-IN" sz="2000" dirty="0">
                <a:latin typeface="Arial" panose="020B0604020202020204" pitchFamily="34" charset="0"/>
                <a:cs typeface="Arial" panose="020B0604020202020204" pitchFamily="34" charset="0"/>
              </a:rPr>
              <a:t>Observations from Multiple Options based Questions i.e. related to company name specific parameters, after 47th rows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Maximum people have shopped from these 5 companies - Amazon.in, Flipkart.com, Paytm.com, Myntra.com, and Snapdeal.com</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70</a:t>
            </a:fld>
            <a:endParaRPr lang="en-IN"/>
          </a:p>
        </p:txBody>
      </p:sp>
    </p:spTree>
    <p:extLst>
      <p:ext uri="{BB962C8B-B14F-4D97-AF65-F5344CB8AC3E}">
        <p14:creationId xmlns:p14="http://schemas.microsoft.com/office/powerpoint/2010/main" val="2998200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824536"/>
          </a:xfrm>
        </p:spPr>
        <p:txBody>
          <a:bodyPr>
            <a:noAutofit/>
          </a:bodyPr>
          <a:lstStyle/>
          <a:p>
            <a:pPr lvl="1" algn="just"/>
            <a:r>
              <a:rPr lang="en-IN" sz="2000" dirty="0">
                <a:latin typeface="Arial" panose="020B0604020202020204" pitchFamily="34" charset="0"/>
                <a:cs typeface="Arial" panose="020B0604020202020204" pitchFamily="34" charset="0"/>
              </a:rPr>
              <a:t>48% customers says flipkart, amazon shows wide variety of products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37% customers like flipkart and amazon in terms of displaying complete and relevant information of the products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In terms of speed Amazon.in is liked by 90% customers , 60 % like Flipkart , 27% Myntra</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78% customers trust Amazon to be reliable , 55% likes flipkart , 25% Myntra</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80% customers likes Amazon's quickness to complete the purchase , 60% likes Flipart's, 30% likes Myntra's</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86% likes Amazon's delivery speed , 56% likes Flipkart's , 5% likes Myntra’s 82% customers trust amazon in terms of keeping the privacy of their data, 56% trust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20% trust Myntra , 12 % trust Snapdeal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70% trust amazon in terms of keeping their financial information secured, 56% </a:t>
            </a:r>
            <a:r>
              <a:rPr lang="en-IN" sz="2000" dirty="0" err="1">
                <a:latin typeface="Arial" panose="020B0604020202020204" pitchFamily="34" charset="0"/>
                <a:cs typeface="Arial" panose="020B0604020202020204" pitchFamily="34" charset="0"/>
              </a:rPr>
              <a:t>Flipakrt</a:t>
            </a:r>
            <a:r>
              <a:rPr lang="en-IN" sz="2000" dirty="0">
                <a:latin typeface="Arial" panose="020B0604020202020204" pitchFamily="34" charset="0"/>
                <a:cs typeface="Arial" panose="020B0604020202020204" pitchFamily="34" charset="0"/>
              </a:rPr>
              <a:t>, 34% Myntra , 21% Snapdeal , 22@ Paytm</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864096"/>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71</a:t>
            </a:fld>
            <a:endParaRPr lang="en-IN"/>
          </a:p>
        </p:txBody>
      </p:sp>
    </p:spTree>
    <p:extLst>
      <p:ext uri="{BB962C8B-B14F-4D97-AF65-F5344CB8AC3E}">
        <p14:creationId xmlns:p14="http://schemas.microsoft.com/office/powerpoint/2010/main" val="15314761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484784"/>
            <a:ext cx="8761512" cy="4923160"/>
          </a:xfrm>
        </p:spPr>
        <p:txBody>
          <a:bodyPr>
            <a:noAutofit/>
          </a:bodyPr>
          <a:lstStyle/>
          <a:p>
            <a:pPr lvl="1" algn="just"/>
            <a:r>
              <a:rPr lang="en-IN" sz="2000" dirty="0">
                <a:latin typeface="Arial" panose="020B0604020202020204" pitchFamily="34" charset="0"/>
                <a:cs typeface="Arial" panose="020B0604020202020204" pitchFamily="34" charset="0"/>
              </a:rPr>
              <a:t>84% customers believe Amazon perceived trustworthiness, 43% - Flipkart , 33% - Myntra ,Snapdeal 27% Snapdeal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86% customers like Amazon in terms of online assistance through multi-channel , 51% -Flipkart ,42% Myntra 50% customers agree that Amazon takes longer time to log them in while in sales period/promotions , 39% goes with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13% goes with Myntra , 16% Snapdeal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46% customers says that amazon takes longer time in displaying photos in sales/promotion , 35%-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21% Snapdeal, 14% Myntra, 11% Paytm </a:t>
            </a:r>
          </a:p>
          <a:p>
            <a:pPr lvl="1" algn="just"/>
            <a:r>
              <a:rPr lang="en-IN" sz="2000" dirty="0">
                <a:latin typeface="Arial" panose="020B0604020202020204" pitchFamily="34" charset="0"/>
                <a:cs typeface="Arial" panose="020B0604020202020204" pitchFamily="34" charset="0"/>
              </a:rPr>
              <a:t>In terms of late declaration of price in promotion/sales 28% goes with Myntra, 21% amazon , 16%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 18% Snapdeal, 23% Paytm</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In terms of longer page loading in promotion/sales 26% customer goes with Myntra, 23%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23% amazon, 24% Snapdeal</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936104"/>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72</a:t>
            </a:fld>
            <a:endParaRPr lang="en-IN"/>
          </a:p>
        </p:txBody>
      </p:sp>
    </p:spTree>
    <p:extLst>
      <p:ext uri="{BB962C8B-B14F-4D97-AF65-F5344CB8AC3E}">
        <p14:creationId xmlns:p14="http://schemas.microsoft.com/office/powerpoint/2010/main" val="879819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23528" y="1340768"/>
            <a:ext cx="8689504" cy="4896544"/>
          </a:xfrm>
        </p:spPr>
        <p:txBody>
          <a:bodyPr>
            <a:noAutofit/>
          </a:bodyPr>
          <a:lstStyle/>
          <a:p>
            <a:pPr lvl="1" algn="just"/>
            <a:r>
              <a:rPr lang="en-IN" sz="2000" dirty="0">
                <a:latin typeface="Arial" panose="020B0604020202020204" pitchFamily="34" charset="0"/>
                <a:cs typeface="Arial" panose="020B0604020202020204" pitchFamily="34" charset="0"/>
              </a:rPr>
              <a:t>In terms of limited mode of payment on most products during sales period/promotions 41% goes with Snapdeal, 40% -amazon, 23% flipkart, 20% Paytm and only 3% Myntra. Hence Myntra gives most payment options during sales/promotion.</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In terms of time taken in product delivery Paytm has highest votes of 37%, Snapdeal 24%, flipkart 16%, amazon 14% and Snapdeal and Myntra 10%. Hence Snapdeal and Myntra take minimum time for delivery among all.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20% customers dislikes disruptions while moving to another page on amazon, 24% on Myntra, 27% Snapdeal, 14% Paytm, 23% Snapdeal 61% customers says that amazon website is as efficient as before, 43% for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22% for Paytm, 9% for Snapdeal</a:t>
            </a:r>
            <a:endParaRPr lang="en-US" sz="2000" dirty="0">
              <a:latin typeface="Arial" panose="020B0604020202020204" pitchFamily="34" charset="0"/>
              <a:cs typeface="Arial" panose="020B0604020202020204" pitchFamily="34" charset="0"/>
            </a:endParaRPr>
          </a:p>
          <a:p>
            <a:pPr lvl="1" algn="just"/>
            <a:r>
              <a:rPr lang="en-IN" sz="2000" dirty="0">
                <a:latin typeface="Arial" panose="020B0604020202020204" pitchFamily="34" charset="0"/>
                <a:cs typeface="Arial" panose="020B0604020202020204" pitchFamily="34" charset="0"/>
              </a:rPr>
              <a:t>81% customers would like to recommend amazon to a friend, 43% would like </a:t>
            </a:r>
            <a:r>
              <a:rPr lang="en-IN" sz="2000" dirty="0" err="1">
                <a:latin typeface="Arial" panose="020B0604020202020204" pitchFamily="34" charset="0"/>
                <a:cs typeface="Arial" panose="020B0604020202020204" pitchFamily="34" charset="0"/>
              </a:rPr>
              <a:t>flipkart</a:t>
            </a:r>
            <a:r>
              <a:rPr lang="en-IN" sz="2000" dirty="0">
                <a:latin typeface="Arial" panose="020B0604020202020204" pitchFamily="34" charset="0"/>
                <a:cs typeface="Arial" panose="020B0604020202020204" pitchFamily="34" charset="0"/>
              </a:rPr>
              <a:t> , 22% would like for Myntra , 9% for Paytm and least 4 % would like to recommend Snapdeal</a:t>
            </a:r>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23528" y="332656"/>
            <a:ext cx="7096752" cy="792088"/>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73</a:t>
            </a:fld>
            <a:endParaRPr lang="en-IN"/>
          </a:p>
        </p:txBody>
      </p:sp>
    </p:spTree>
    <p:extLst>
      <p:ext uri="{BB962C8B-B14F-4D97-AF65-F5344CB8AC3E}">
        <p14:creationId xmlns:p14="http://schemas.microsoft.com/office/powerpoint/2010/main" val="3570683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51520" y="260648"/>
            <a:ext cx="5731510" cy="2810510"/>
          </a:xfrm>
          <a:prstGeom prst="rect">
            <a:avLst/>
          </a:prstGeom>
        </p:spPr>
      </p:pic>
      <p:pic>
        <p:nvPicPr>
          <p:cNvPr id="5" name="Picture 4"/>
          <p:cNvPicPr/>
          <p:nvPr/>
        </p:nvPicPr>
        <p:blipFill>
          <a:blip r:embed="rId3"/>
          <a:stretch>
            <a:fillRect/>
          </a:stretch>
        </p:blipFill>
        <p:spPr>
          <a:xfrm>
            <a:off x="2699792" y="3573016"/>
            <a:ext cx="5731510" cy="2726055"/>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74</a:t>
            </a:fld>
            <a:endParaRPr lang="en-IN"/>
          </a:p>
        </p:txBody>
      </p:sp>
    </p:spTree>
    <p:extLst>
      <p:ext uri="{BB962C8B-B14F-4D97-AF65-F5344CB8AC3E}">
        <p14:creationId xmlns:p14="http://schemas.microsoft.com/office/powerpoint/2010/main" val="3979459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251520" y="116632"/>
            <a:ext cx="5731510" cy="3688715"/>
          </a:xfrm>
          <a:prstGeom prst="rect">
            <a:avLst/>
          </a:prstGeom>
        </p:spPr>
      </p:pic>
      <p:pic>
        <p:nvPicPr>
          <p:cNvPr id="7" name="Picture 6"/>
          <p:cNvPicPr/>
          <p:nvPr/>
        </p:nvPicPr>
        <p:blipFill>
          <a:blip r:embed="rId3"/>
          <a:stretch>
            <a:fillRect/>
          </a:stretch>
        </p:blipFill>
        <p:spPr>
          <a:xfrm>
            <a:off x="2699792" y="4581128"/>
            <a:ext cx="5731510" cy="1740535"/>
          </a:xfrm>
          <a:prstGeom prst="rect">
            <a:avLst/>
          </a:prstGeom>
        </p:spPr>
      </p:pic>
      <p:sp>
        <p:nvSpPr>
          <p:cNvPr id="2" name="Footer Placeholder 1"/>
          <p:cNvSpPr>
            <a:spLocks noGrp="1"/>
          </p:cNvSpPr>
          <p:nvPr>
            <p:ph type="ftr" sz="quarter" idx="11"/>
          </p:nvPr>
        </p:nvSpPr>
        <p:spPr/>
        <p:txBody>
          <a:bodyPr/>
          <a:lstStyle/>
          <a:p>
            <a:r>
              <a:rPr lang="en-IN"/>
              <a:t>FLIPROBO TECHNOLOGIES</a:t>
            </a:r>
          </a:p>
        </p:txBody>
      </p:sp>
      <p:sp>
        <p:nvSpPr>
          <p:cNvPr id="3" name="Slide Number Placeholder 2"/>
          <p:cNvSpPr>
            <a:spLocks noGrp="1"/>
          </p:cNvSpPr>
          <p:nvPr>
            <p:ph type="sldNum" sz="quarter" idx="12"/>
          </p:nvPr>
        </p:nvSpPr>
        <p:spPr/>
        <p:txBody>
          <a:bodyPr/>
          <a:lstStyle/>
          <a:p>
            <a:fld id="{3714A1E7-41FE-4DE0-A0BB-56E3AA803BAD}" type="slidenum">
              <a:rPr lang="en-IN" smtClean="0"/>
              <a:t>75</a:t>
            </a:fld>
            <a:endParaRPr lang="en-IN"/>
          </a:p>
        </p:txBody>
      </p:sp>
    </p:spTree>
    <p:extLst>
      <p:ext uri="{BB962C8B-B14F-4D97-AF65-F5344CB8AC3E}">
        <p14:creationId xmlns:p14="http://schemas.microsoft.com/office/powerpoint/2010/main" val="3462639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696" y="151130"/>
            <a:ext cx="5731510" cy="3277870"/>
          </a:xfrm>
          <a:prstGeom prst="rect">
            <a:avLst/>
          </a:prstGeom>
        </p:spPr>
      </p:pic>
      <p:pic>
        <p:nvPicPr>
          <p:cNvPr id="3" name="Picture 2"/>
          <p:cNvPicPr/>
          <p:nvPr/>
        </p:nvPicPr>
        <p:blipFill>
          <a:blip r:embed="rId3"/>
          <a:stretch>
            <a:fillRect/>
          </a:stretch>
        </p:blipFill>
        <p:spPr>
          <a:xfrm>
            <a:off x="3923928" y="3284984"/>
            <a:ext cx="5220072" cy="3573016"/>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76</a:t>
            </a:fld>
            <a:endParaRPr lang="en-IN"/>
          </a:p>
        </p:txBody>
      </p:sp>
    </p:spTree>
    <p:extLst>
      <p:ext uri="{BB962C8B-B14F-4D97-AF65-F5344CB8AC3E}">
        <p14:creationId xmlns:p14="http://schemas.microsoft.com/office/powerpoint/2010/main" val="2137587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4355976" y="3212976"/>
            <a:ext cx="4813920" cy="3611240"/>
          </a:xfrm>
          <a:prstGeom prst="rect">
            <a:avLst/>
          </a:prstGeom>
        </p:spPr>
      </p:pic>
      <p:pic>
        <p:nvPicPr>
          <p:cNvPr id="4" name="Picture 3"/>
          <p:cNvPicPr/>
          <p:nvPr/>
        </p:nvPicPr>
        <p:blipFill>
          <a:blip r:embed="rId3"/>
          <a:stretch>
            <a:fillRect/>
          </a:stretch>
        </p:blipFill>
        <p:spPr>
          <a:xfrm>
            <a:off x="107504" y="116632"/>
            <a:ext cx="5731510" cy="3954145"/>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77</a:t>
            </a:fld>
            <a:endParaRPr lang="en-IN"/>
          </a:p>
        </p:txBody>
      </p:sp>
    </p:spTree>
    <p:extLst>
      <p:ext uri="{BB962C8B-B14F-4D97-AF65-F5344CB8AC3E}">
        <p14:creationId xmlns:p14="http://schemas.microsoft.com/office/powerpoint/2010/main" val="36567711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88899"/>
            <a:ext cx="5731510" cy="2658745"/>
          </a:xfrm>
          <a:prstGeom prst="rect">
            <a:avLst/>
          </a:prstGeom>
        </p:spPr>
      </p:pic>
      <p:pic>
        <p:nvPicPr>
          <p:cNvPr id="3" name="Picture 2"/>
          <p:cNvPicPr/>
          <p:nvPr/>
        </p:nvPicPr>
        <p:blipFill>
          <a:blip r:embed="rId3"/>
          <a:stretch>
            <a:fillRect/>
          </a:stretch>
        </p:blipFill>
        <p:spPr>
          <a:xfrm>
            <a:off x="2483768" y="3140968"/>
            <a:ext cx="5731510" cy="285623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78</a:t>
            </a:fld>
            <a:endParaRPr lang="en-IN"/>
          </a:p>
        </p:txBody>
      </p:sp>
    </p:spTree>
    <p:extLst>
      <p:ext uri="{BB962C8B-B14F-4D97-AF65-F5344CB8AC3E}">
        <p14:creationId xmlns:p14="http://schemas.microsoft.com/office/powerpoint/2010/main" val="2406913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2792095"/>
          </a:xfrm>
          <a:prstGeom prst="rect">
            <a:avLst/>
          </a:prstGeom>
        </p:spPr>
      </p:pic>
      <p:pic>
        <p:nvPicPr>
          <p:cNvPr id="3" name="Picture 2"/>
          <p:cNvPicPr/>
          <p:nvPr/>
        </p:nvPicPr>
        <p:blipFill>
          <a:blip r:embed="rId3"/>
          <a:stretch>
            <a:fillRect/>
          </a:stretch>
        </p:blipFill>
        <p:spPr>
          <a:xfrm>
            <a:off x="2771800" y="3573016"/>
            <a:ext cx="5731510" cy="257365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79</a:t>
            </a:fld>
            <a:endParaRPr lang="en-IN"/>
          </a:p>
        </p:txBody>
      </p:sp>
    </p:spTree>
    <p:extLst>
      <p:ext uri="{BB962C8B-B14F-4D97-AF65-F5344CB8AC3E}">
        <p14:creationId xmlns:p14="http://schemas.microsoft.com/office/powerpoint/2010/main" val="2383571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539552" y="620688"/>
            <a:ext cx="5731510" cy="591185"/>
          </a:xfrm>
          <a:prstGeom prst="rect">
            <a:avLst/>
          </a:prstGeom>
        </p:spPr>
      </p:pic>
      <p:pic>
        <p:nvPicPr>
          <p:cNvPr id="6" name="Picture 5"/>
          <p:cNvPicPr/>
          <p:nvPr/>
        </p:nvPicPr>
        <p:blipFill>
          <a:blip r:embed="rId3"/>
          <a:stretch>
            <a:fillRect/>
          </a:stretch>
        </p:blipFill>
        <p:spPr>
          <a:xfrm>
            <a:off x="827584" y="1268760"/>
            <a:ext cx="5731510" cy="2815590"/>
          </a:xfrm>
          <a:prstGeom prst="rect">
            <a:avLst/>
          </a:prstGeom>
        </p:spPr>
      </p:pic>
      <p:pic>
        <p:nvPicPr>
          <p:cNvPr id="7" name="Picture 6"/>
          <p:cNvPicPr/>
          <p:nvPr/>
        </p:nvPicPr>
        <p:blipFill>
          <a:blip r:embed="rId4"/>
          <a:stretch>
            <a:fillRect/>
          </a:stretch>
        </p:blipFill>
        <p:spPr>
          <a:xfrm>
            <a:off x="1187624" y="4293096"/>
            <a:ext cx="5731510" cy="605155"/>
          </a:xfrm>
          <a:prstGeom prst="rect">
            <a:avLst/>
          </a:prstGeom>
        </p:spPr>
      </p:pic>
      <p:sp>
        <p:nvSpPr>
          <p:cNvPr id="8" name="Footer Placeholder 7"/>
          <p:cNvSpPr>
            <a:spLocks noGrp="1"/>
          </p:cNvSpPr>
          <p:nvPr>
            <p:ph type="ftr" sz="quarter" idx="11"/>
          </p:nvPr>
        </p:nvSpPr>
        <p:spPr/>
        <p:txBody>
          <a:bodyPr/>
          <a:lstStyle/>
          <a:p>
            <a:r>
              <a:rPr lang="en-IN"/>
              <a:t>FLIPROBO TECHNOLOGIES</a:t>
            </a:r>
          </a:p>
        </p:txBody>
      </p:sp>
      <p:sp>
        <p:nvSpPr>
          <p:cNvPr id="9" name="Slide Number Placeholder 8"/>
          <p:cNvSpPr>
            <a:spLocks noGrp="1"/>
          </p:cNvSpPr>
          <p:nvPr>
            <p:ph type="sldNum" sz="quarter" idx="12"/>
          </p:nvPr>
        </p:nvSpPr>
        <p:spPr/>
        <p:txBody>
          <a:bodyPr/>
          <a:lstStyle/>
          <a:p>
            <a:fld id="{3714A1E7-41FE-4DE0-A0BB-56E3AA803BAD}" type="slidenum">
              <a:rPr lang="en-IN" smtClean="0"/>
              <a:t>8</a:t>
            </a:fld>
            <a:endParaRPr lang="en-IN"/>
          </a:p>
        </p:txBody>
      </p:sp>
    </p:spTree>
    <p:extLst>
      <p:ext uri="{BB962C8B-B14F-4D97-AF65-F5344CB8AC3E}">
        <p14:creationId xmlns:p14="http://schemas.microsoft.com/office/powerpoint/2010/main" val="1559540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 y="332656"/>
            <a:ext cx="5731510" cy="2703195"/>
          </a:xfrm>
          <a:prstGeom prst="rect">
            <a:avLst/>
          </a:prstGeom>
        </p:spPr>
      </p:pic>
      <p:pic>
        <p:nvPicPr>
          <p:cNvPr id="3" name="Picture 2"/>
          <p:cNvPicPr/>
          <p:nvPr/>
        </p:nvPicPr>
        <p:blipFill>
          <a:blip r:embed="rId3"/>
          <a:stretch>
            <a:fillRect/>
          </a:stretch>
        </p:blipFill>
        <p:spPr>
          <a:xfrm>
            <a:off x="3361690" y="2999616"/>
            <a:ext cx="5731510" cy="38328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80</a:t>
            </a:fld>
            <a:endParaRPr lang="en-IN"/>
          </a:p>
        </p:txBody>
      </p:sp>
    </p:spTree>
    <p:extLst>
      <p:ext uri="{BB962C8B-B14F-4D97-AF65-F5344CB8AC3E}">
        <p14:creationId xmlns:p14="http://schemas.microsoft.com/office/powerpoint/2010/main" val="16436318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2618740"/>
          </a:xfrm>
          <a:prstGeom prst="rect">
            <a:avLst/>
          </a:prstGeom>
        </p:spPr>
      </p:pic>
      <p:pic>
        <p:nvPicPr>
          <p:cNvPr id="3" name="Picture 2"/>
          <p:cNvPicPr/>
          <p:nvPr/>
        </p:nvPicPr>
        <p:blipFill>
          <a:blip r:embed="rId3"/>
          <a:stretch>
            <a:fillRect/>
          </a:stretch>
        </p:blipFill>
        <p:spPr>
          <a:xfrm>
            <a:off x="2987824" y="3645024"/>
            <a:ext cx="5731510" cy="274129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81</a:t>
            </a:fld>
            <a:endParaRPr lang="en-IN"/>
          </a:p>
        </p:txBody>
      </p:sp>
    </p:spTree>
    <p:extLst>
      <p:ext uri="{BB962C8B-B14F-4D97-AF65-F5344CB8AC3E}">
        <p14:creationId xmlns:p14="http://schemas.microsoft.com/office/powerpoint/2010/main" val="785786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907704" y="1196752"/>
            <a:ext cx="5731510" cy="4322445"/>
          </a:xfrm>
          <a:prstGeom prst="rect">
            <a:avLst/>
          </a:prstGeom>
        </p:spPr>
      </p:pic>
      <p:sp>
        <p:nvSpPr>
          <p:cNvPr id="3" name="Footer Placeholder 2"/>
          <p:cNvSpPr>
            <a:spLocks noGrp="1"/>
          </p:cNvSpPr>
          <p:nvPr>
            <p:ph type="ftr" sz="quarter" idx="11"/>
          </p:nvPr>
        </p:nvSpPr>
        <p:spPr/>
        <p:txBody>
          <a:bodyPr/>
          <a:lstStyle/>
          <a:p>
            <a:r>
              <a:rPr lang="en-IN"/>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82</a:t>
            </a:fld>
            <a:endParaRPr lang="en-IN"/>
          </a:p>
        </p:txBody>
      </p:sp>
    </p:spTree>
    <p:extLst>
      <p:ext uri="{BB962C8B-B14F-4D97-AF65-F5344CB8AC3E}">
        <p14:creationId xmlns:p14="http://schemas.microsoft.com/office/powerpoint/2010/main" val="29725048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5" y="1297940"/>
            <a:ext cx="5731510" cy="4262120"/>
          </a:xfrm>
          <a:prstGeom prst="rect">
            <a:avLst/>
          </a:prstGeom>
        </p:spPr>
      </p:pic>
      <p:sp>
        <p:nvSpPr>
          <p:cNvPr id="3" name="Footer Placeholder 2"/>
          <p:cNvSpPr>
            <a:spLocks noGrp="1"/>
          </p:cNvSpPr>
          <p:nvPr>
            <p:ph type="ftr" sz="quarter" idx="11"/>
          </p:nvPr>
        </p:nvSpPr>
        <p:spPr/>
        <p:txBody>
          <a:bodyPr/>
          <a:lstStyle/>
          <a:p>
            <a:r>
              <a:rPr lang="en-IN"/>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83</a:t>
            </a:fld>
            <a:endParaRPr lang="en-IN"/>
          </a:p>
        </p:txBody>
      </p:sp>
    </p:spTree>
    <p:extLst>
      <p:ext uri="{BB962C8B-B14F-4D97-AF65-F5344CB8AC3E}">
        <p14:creationId xmlns:p14="http://schemas.microsoft.com/office/powerpoint/2010/main" val="441340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7250" y="1340768"/>
            <a:ext cx="8835782" cy="4968552"/>
          </a:xfrm>
        </p:spPr>
        <p:txBody>
          <a:bodyPr>
            <a:noAutofit/>
          </a:bodyPr>
          <a:lstStyle/>
          <a:p>
            <a:pPr algn="just"/>
            <a:r>
              <a:rPr lang="en-IN" sz="2000" dirty="0">
                <a:latin typeface="Arial" panose="020B0604020202020204" pitchFamily="34" charset="0"/>
                <a:cs typeface="Arial" panose="020B0604020202020204" pitchFamily="34" charset="0"/>
              </a:rPr>
              <a:t>Even though females are dominant in the dataset, female population using ecommerce is not dominant everywhere In Delhi and Noida more numbers of males are using ecommerce than female.</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Bulandshahr</a:t>
            </a:r>
            <a:r>
              <a:rPr lang="en-IN" sz="2000" dirty="0">
                <a:latin typeface="Arial" panose="020B0604020202020204" pitchFamily="34" charset="0"/>
                <a:cs typeface="Arial" panose="020B0604020202020204" pitchFamily="34" charset="0"/>
              </a:rPr>
              <a:t> and Moradabad - both cities in Uttar Pradesh has no female shoppers at all.</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Numbers of females who are shopping since long are more than number of males.</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Frequency of females shopping online is more than males</a:t>
            </a:r>
            <a:endParaRPr lang="en-US"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Most of the females usually take more than 15 meanwhile most of the male spend 6-10 min before making a purchase decision.</a:t>
            </a:r>
          </a:p>
          <a:p>
            <a:pPr algn="just"/>
            <a:r>
              <a:rPr lang="en-IN" sz="2000" dirty="0">
                <a:latin typeface="Arial" panose="020B0604020202020204" pitchFamily="34" charset="0"/>
                <a:cs typeface="Arial" panose="020B0604020202020204" pitchFamily="34" charset="0"/>
              </a:rPr>
              <a:t>More females strongly agree with the fact that there must be similar products to compare. Males do agree with the fact but the data suggests that it is okay if there exists a product but also okay if there does not exist one.</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84</a:t>
            </a:fld>
            <a:endParaRPr lang="en-IN"/>
          </a:p>
        </p:txBody>
      </p:sp>
    </p:spTree>
    <p:extLst>
      <p:ext uri="{BB962C8B-B14F-4D97-AF65-F5344CB8AC3E}">
        <p14:creationId xmlns:p14="http://schemas.microsoft.com/office/powerpoint/2010/main" val="39668867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404664"/>
            <a:ext cx="5731510" cy="2743200"/>
          </a:xfrm>
          <a:prstGeom prst="rect">
            <a:avLst/>
          </a:prstGeom>
        </p:spPr>
      </p:pic>
      <p:pic>
        <p:nvPicPr>
          <p:cNvPr id="3" name="Picture 2"/>
          <p:cNvPicPr/>
          <p:nvPr/>
        </p:nvPicPr>
        <p:blipFill>
          <a:blip r:embed="rId3"/>
          <a:stretch>
            <a:fillRect/>
          </a:stretch>
        </p:blipFill>
        <p:spPr>
          <a:xfrm>
            <a:off x="2411760" y="3645024"/>
            <a:ext cx="5731510" cy="243268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85</a:t>
            </a:fld>
            <a:endParaRPr lang="en-IN"/>
          </a:p>
        </p:txBody>
      </p:sp>
    </p:spTree>
    <p:extLst>
      <p:ext uri="{BB962C8B-B14F-4D97-AF65-F5344CB8AC3E}">
        <p14:creationId xmlns:p14="http://schemas.microsoft.com/office/powerpoint/2010/main" val="41764145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992" y="332656"/>
            <a:ext cx="5731510" cy="2771140"/>
          </a:xfrm>
          <a:prstGeom prst="rect">
            <a:avLst/>
          </a:prstGeom>
        </p:spPr>
      </p:pic>
      <p:pic>
        <p:nvPicPr>
          <p:cNvPr id="3" name="Picture 2"/>
          <p:cNvPicPr/>
          <p:nvPr/>
        </p:nvPicPr>
        <p:blipFill>
          <a:blip r:embed="rId3"/>
          <a:stretch>
            <a:fillRect/>
          </a:stretch>
        </p:blipFill>
        <p:spPr>
          <a:xfrm>
            <a:off x="3391530" y="3356992"/>
            <a:ext cx="5731510" cy="32162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86</a:t>
            </a:fld>
            <a:endParaRPr lang="en-IN"/>
          </a:p>
        </p:txBody>
      </p:sp>
    </p:spTree>
    <p:extLst>
      <p:ext uri="{BB962C8B-B14F-4D97-AF65-F5344CB8AC3E}">
        <p14:creationId xmlns:p14="http://schemas.microsoft.com/office/powerpoint/2010/main" val="3527918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332656"/>
            <a:ext cx="5731510" cy="3254375"/>
          </a:xfrm>
          <a:prstGeom prst="rect">
            <a:avLst/>
          </a:prstGeom>
        </p:spPr>
      </p:pic>
      <p:pic>
        <p:nvPicPr>
          <p:cNvPr id="3" name="Picture 2"/>
          <p:cNvPicPr/>
          <p:nvPr/>
        </p:nvPicPr>
        <p:blipFill>
          <a:blip r:embed="rId3"/>
          <a:stretch>
            <a:fillRect/>
          </a:stretch>
        </p:blipFill>
        <p:spPr>
          <a:xfrm>
            <a:off x="2267744" y="3284984"/>
            <a:ext cx="5731510" cy="2428240"/>
          </a:xfrm>
          <a:prstGeom prst="rect">
            <a:avLst/>
          </a:prstGeom>
        </p:spPr>
      </p:pic>
      <p:pic>
        <p:nvPicPr>
          <p:cNvPr id="4" name="Picture 3"/>
          <p:cNvPicPr/>
          <p:nvPr/>
        </p:nvPicPr>
        <p:blipFill>
          <a:blip r:embed="rId4"/>
          <a:stretch>
            <a:fillRect/>
          </a:stretch>
        </p:blipFill>
        <p:spPr>
          <a:xfrm>
            <a:off x="3275856" y="5782355"/>
            <a:ext cx="5734685" cy="80010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87</a:t>
            </a:fld>
            <a:endParaRPr lang="en-IN"/>
          </a:p>
        </p:txBody>
      </p:sp>
    </p:spTree>
    <p:extLst>
      <p:ext uri="{BB962C8B-B14F-4D97-AF65-F5344CB8AC3E}">
        <p14:creationId xmlns:p14="http://schemas.microsoft.com/office/powerpoint/2010/main" val="395933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1350010"/>
          </a:xfrm>
          <a:prstGeom prst="rect">
            <a:avLst/>
          </a:prstGeom>
        </p:spPr>
      </p:pic>
      <p:pic>
        <p:nvPicPr>
          <p:cNvPr id="3" name="Picture 2"/>
          <p:cNvPicPr/>
          <p:nvPr/>
        </p:nvPicPr>
        <p:blipFill>
          <a:blip r:embed="rId3"/>
          <a:stretch>
            <a:fillRect/>
          </a:stretch>
        </p:blipFill>
        <p:spPr>
          <a:xfrm>
            <a:off x="1706245" y="1628800"/>
            <a:ext cx="5731510" cy="3328670"/>
          </a:xfrm>
          <a:prstGeom prst="rect">
            <a:avLst/>
          </a:prstGeom>
        </p:spPr>
      </p:pic>
      <p:pic>
        <p:nvPicPr>
          <p:cNvPr id="4" name="Picture 3"/>
          <p:cNvPicPr/>
          <p:nvPr/>
        </p:nvPicPr>
        <p:blipFill>
          <a:blip r:embed="rId4"/>
          <a:stretch>
            <a:fillRect/>
          </a:stretch>
        </p:blipFill>
        <p:spPr>
          <a:xfrm>
            <a:off x="2627784" y="5445224"/>
            <a:ext cx="5699125" cy="74676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88</a:t>
            </a:fld>
            <a:endParaRPr lang="en-IN"/>
          </a:p>
        </p:txBody>
      </p:sp>
    </p:spTree>
    <p:extLst>
      <p:ext uri="{BB962C8B-B14F-4D97-AF65-F5344CB8AC3E}">
        <p14:creationId xmlns:p14="http://schemas.microsoft.com/office/powerpoint/2010/main" val="1211724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95275"/>
            <a:ext cx="5731510" cy="2089150"/>
          </a:xfrm>
          <a:prstGeom prst="rect">
            <a:avLst/>
          </a:prstGeom>
        </p:spPr>
      </p:pic>
      <p:pic>
        <p:nvPicPr>
          <p:cNvPr id="3" name="Picture 2"/>
          <p:cNvPicPr/>
          <p:nvPr/>
        </p:nvPicPr>
        <p:blipFill>
          <a:blip r:embed="rId3"/>
          <a:stretch>
            <a:fillRect/>
          </a:stretch>
        </p:blipFill>
        <p:spPr>
          <a:xfrm>
            <a:off x="2483768" y="3428999"/>
            <a:ext cx="5731510" cy="31121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89</a:t>
            </a:fld>
            <a:endParaRPr lang="en-IN"/>
          </a:p>
        </p:txBody>
      </p:sp>
    </p:spTree>
    <p:extLst>
      <p:ext uri="{BB962C8B-B14F-4D97-AF65-F5344CB8AC3E}">
        <p14:creationId xmlns:p14="http://schemas.microsoft.com/office/powerpoint/2010/main" val="193057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27584" y="692696"/>
            <a:ext cx="5721985" cy="2148840"/>
          </a:xfrm>
          <a:prstGeom prst="rect">
            <a:avLst/>
          </a:prstGeom>
        </p:spPr>
      </p:pic>
      <p:pic>
        <p:nvPicPr>
          <p:cNvPr id="3" name="Picture 2"/>
          <p:cNvPicPr/>
          <p:nvPr/>
        </p:nvPicPr>
        <p:blipFill>
          <a:blip r:embed="rId3"/>
          <a:stretch>
            <a:fillRect/>
          </a:stretch>
        </p:blipFill>
        <p:spPr>
          <a:xfrm>
            <a:off x="1187624" y="2996952"/>
            <a:ext cx="5724525" cy="2697480"/>
          </a:xfrm>
          <a:prstGeom prst="rect">
            <a:avLst/>
          </a:prstGeom>
        </p:spPr>
      </p:pic>
      <p:pic>
        <p:nvPicPr>
          <p:cNvPr id="4" name="Picture 3"/>
          <p:cNvPicPr/>
          <p:nvPr/>
        </p:nvPicPr>
        <p:blipFill>
          <a:blip r:embed="rId4"/>
          <a:stretch>
            <a:fillRect/>
          </a:stretch>
        </p:blipFill>
        <p:spPr>
          <a:xfrm>
            <a:off x="3059832" y="5877272"/>
            <a:ext cx="5731510" cy="82169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9</a:t>
            </a:fld>
            <a:endParaRPr lang="en-IN"/>
          </a:p>
        </p:txBody>
      </p:sp>
    </p:spTree>
    <p:extLst>
      <p:ext uri="{BB962C8B-B14F-4D97-AF65-F5344CB8AC3E}">
        <p14:creationId xmlns:p14="http://schemas.microsoft.com/office/powerpoint/2010/main" val="30450427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260648"/>
            <a:ext cx="5731510" cy="3328670"/>
          </a:xfrm>
          <a:prstGeom prst="rect">
            <a:avLst/>
          </a:prstGeom>
        </p:spPr>
      </p:pic>
      <p:pic>
        <p:nvPicPr>
          <p:cNvPr id="3" name="Picture 2"/>
          <p:cNvPicPr/>
          <p:nvPr/>
        </p:nvPicPr>
        <p:blipFill>
          <a:blip r:embed="rId3"/>
          <a:stretch>
            <a:fillRect/>
          </a:stretch>
        </p:blipFill>
        <p:spPr>
          <a:xfrm>
            <a:off x="3378458" y="3589318"/>
            <a:ext cx="5731510" cy="29921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90</a:t>
            </a:fld>
            <a:endParaRPr lang="en-IN"/>
          </a:p>
        </p:txBody>
      </p:sp>
    </p:spTree>
    <p:extLst>
      <p:ext uri="{BB962C8B-B14F-4D97-AF65-F5344CB8AC3E}">
        <p14:creationId xmlns:p14="http://schemas.microsoft.com/office/powerpoint/2010/main" val="3251104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784" y="217556"/>
            <a:ext cx="5731510" cy="3185795"/>
          </a:xfrm>
          <a:prstGeom prst="rect">
            <a:avLst/>
          </a:prstGeom>
        </p:spPr>
      </p:pic>
      <p:pic>
        <p:nvPicPr>
          <p:cNvPr id="3" name="Picture 2"/>
          <p:cNvPicPr/>
          <p:nvPr/>
        </p:nvPicPr>
        <p:blipFill>
          <a:blip r:embed="rId3"/>
          <a:stretch>
            <a:fillRect/>
          </a:stretch>
        </p:blipFill>
        <p:spPr>
          <a:xfrm>
            <a:off x="3131840" y="3645024"/>
            <a:ext cx="5731510" cy="31089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91</a:t>
            </a:fld>
            <a:endParaRPr lang="en-IN"/>
          </a:p>
        </p:txBody>
      </p:sp>
    </p:spTree>
    <p:extLst>
      <p:ext uri="{BB962C8B-B14F-4D97-AF65-F5344CB8AC3E}">
        <p14:creationId xmlns:p14="http://schemas.microsoft.com/office/powerpoint/2010/main" val="308633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77294"/>
            <a:ext cx="5731510" cy="3272790"/>
          </a:xfrm>
          <a:prstGeom prst="rect">
            <a:avLst/>
          </a:prstGeom>
        </p:spPr>
      </p:pic>
      <p:pic>
        <p:nvPicPr>
          <p:cNvPr id="3" name="Picture 2"/>
          <p:cNvPicPr/>
          <p:nvPr/>
        </p:nvPicPr>
        <p:blipFill>
          <a:blip r:embed="rId3"/>
          <a:stretch>
            <a:fillRect/>
          </a:stretch>
        </p:blipFill>
        <p:spPr>
          <a:xfrm>
            <a:off x="3203848" y="3429000"/>
            <a:ext cx="5731510" cy="324993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92</a:t>
            </a:fld>
            <a:endParaRPr lang="en-IN"/>
          </a:p>
        </p:txBody>
      </p:sp>
    </p:spTree>
    <p:extLst>
      <p:ext uri="{BB962C8B-B14F-4D97-AF65-F5344CB8AC3E}">
        <p14:creationId xmlns:p14="http://schemas.microsoft.com/office/powerpoint/2010/main" val="820502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892" y="116632"/>
            <a:ext cx="5731510" cy="3067685"/>
          </a:xfrm>
          <a:prstGeom prst="rect">
            <a:avLst/>
          </a:prstGeom>
        </p:spPr>
      </p:pic>
      <p:pic>
        <p:nvPicPr>
          <p:cNvPr id="3" name="Picture 2"/>
          <p:cNvPicPr/>
          <p:nvPr/>
        </p:nvPicPr>
        <p:blipFill>
          <a:blip r:embed="rId3"/>
          <a:stretch>
            <a:fillRect/>
          </a:stretch>
        </p:blipFill>
        <p:spPr>
          <a:xfrm>
            <a:off x="3395970" y="3408040"/>
            <a:ext cx="5731510" cy="32207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93</a:t>
            </a:fld>
            <a:endParaRPr lang="en-IN"/>
          </a:p>
        </p:txBody>
      </p:sp>
    </p:spTree>
    <p:extLst>
      <p:ext uri="{BB962C8B-B14F-4D97-AF65-F5344CB8AC3E}">
        <p14:creationId xmlns:p14="http://schemas.microsoft.com/office/powerpoint/2010/main" val="9840234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88640"/>
            <a:ext cx="5731510" cy="3070225"/>
          </a:xfrm>
          <a:prstGeom prst="rect">
            <a:avLst/>
          </a:prstGeom>
        </p:spPr>
      </p:pic>
      <p:pic>
        <p:nvPicPr>
          <p:cNvPr id="3" name="Picture 2"/>
          <p:cNvPicPr/>
          <p:nvPr/>
        </p:nvPicPr>
        <p:blipFill>
          <a:blip r:embed="rId3"/>
          <a:stretch>
            <a:fillRect/>
          </a:stretch>
        </p:blipFill>
        <p:spPr>
          <a:xfrm>
            <a:off x="3275856" y="3428999"/>
            <a:ext cx="5731510" cy="33407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94</a:t>
            </a:fld>
            <a:endParaRPr lang="en-IN"/>
          </a:p>
        </p:txBody>
      </p:sp>
    </p:spTree>
    <p:extLst>
      <p:ext uri="{BB962C8B-B14F-4D97-AF65-F5344CB8AC3E}">
        <p14:creationId xmlns:p14="http://schemas.microsoft.com/office/powerpoint/2010/main" val="2501322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55904"/>
            <a:ext cx="5731510" cy="3173095"/>
          </a:xfrm>
          <a:prstGeom prst="rect">
            <a:avLst/>
          </a:prstGeom>
        </p:spPr>
      </p:pic>
      <p:pic>
        <p:nvPicPr>
          <p:cNvPr id="3" name="Picture 2"/>
          <p:cNvPicPr/>
          <p:nvPr/>
        </p:nvPicPr>
        <p:blipFill>
          <a:blip r:embed="rId3"/>
          <a:stretch>
            <a:fillRect/>
          </a:stretch>
        </p:blipFill>
        <p:spPr>
          <a:xfrm>
            <a:off x="3045267" y="3284984"/>
            <a:ext cx="5731510" cy="327787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95</a:t>
            </a:fld>
            <a:endParaRPr lang="en-IN"/>
          </a:p>
        </p:txBody>
      </p:sp>
    </p:spTree>
    <p:extLst>
      <p:ext uri="{BB962C8B-B14F-4D97-AF65-F5344CB8AC3E}">
        <p14:creationId xmlns:p14="http://schemas.microsoft.com/office/powerpoint/2010/main" val="3253973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241940"/>
            <a:ext cx="5731510" cy="3157220"/>
          </a:xfrm>
          <a:prstGeom prst="rect">
            <a:avLst/>
          </a:prstGeom>
        </p:spPr>
      </p:pic>
      <p:pic>
        <p:nvPicPr>
          <p:cNvPr id="3" name="Picture 2"/>
          <p:cNvPicPr/>
          <p:nvPr/>
        </p:nvPicPr>
        <p:blipFill>
          <a:blip r:embed="rId3"/>
          <a:stretch>
            <a:fillRect/>
          </a:stretch>
        </p:blipFill>
        <p:spPr>
          <a:xfrm>
            <a:off x="3131840" y="3394844"/>
            <a:ext cx="5731510" cy="31546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96</a:t>
            </a:fld>
            <a:endParaRPr lang="en-IN"/>
          </a:p>
        </p:txBody>
      </p:sp>
    </p:spTree>
    <p:extLst>
      <p:ext uri="{BB962C8B-B14F-4D97-AF65-F5344CB8AC3E}">
        <p14:creationId xmlns:p14="http://schemas.microsoft.com/office/powerpoint/2010/main" val="22475447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188640"/>
            <a:ext cx="5731510" cy="3140710"/>
          </a:xfrm>
          <a:prstGeom prst="rect">
            <a:avLst/>
          </a:prstGeom>
        </p:spPr>
      </p:pic>
      <p:pic>
        <p:nvPicPr>
          <p:cNvPr id="4" name="Picture 3"/>
          <p:cNvPicPr/>
          <p:nvPr/>
        </p:nvPicPr>
        <p:blipFill>
          <a:blip r:embed="rId3"/>
          <a:stretch>
            <a:fillRect/>
          </a:stretch>
        </p:blipFill>
        <p:spPr>
          <a:xfrm>
            <a:off x="3446770" y="3329350"/>
            <a:ext cx="5731510" cy="3089275"/>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97</a:t>
            </a:fld>
            <a:endParaRPr lang="en-IN"/>
          </a:p>
        </p:txBody>
      </p:sp>
    </p:spTree>
    <p:extLst>
      <p:ext uri="{BB962C8B-B14F-4D97-AF65-F5344CB8AC3E}">
        <p14:creationId xmlns:p14="http://schemas.microsoft.com/office/powerpoint/2010/main" val="3045717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288" y="185306"/>
            <a:ext cx="5731510" cy="3209290"/>
          </a:xfrm>
          <a:prstGeom prst="rect">
            <a:avLst/>
          </a:prstGeom>
        </p:spPr>
      </p:pic>
      <p:pic>
        <p:nvPicPr>
          <p:cNvPr id="3" name="Picture 2"/>
          <p:cNvPicPr/>
          <p:nvPr/>
        </p:nvPicPr>
        <p:blipFill>
          <a:blip r:embed="rId3"/>
          <a:stretch>
            <a:fillRect/>
          </a:stretch>
        </p:blipFill>
        <p:spPr>
          <a:xfrm>
            <a:off x="3434070" y="3343795"/>
            <a:ext cx="5731510" cy="305371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98</a:t>
            </a:fld>
            <a:endParaRPr lang="en-IN"/>
          </a:p>
        </p:txBody>
      </p:sp>
    </p:spTree>
    <p:extLst>
      <p:ext uri="{BB962C8B-B14F-4D97-AF65-F5344CB8AC3E}">
        <p14:creationId xmlns:p14="http://schemas.microsoft.com/office/powerpoint/2010/main" val="3111832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179512" y="147185"/>
            <a:ext cx="5731510" cy="3315970"/>
          </a:xfrm>
          <a:prstGeom prst="rect">
            <a:avLst/>
          </a:prstGeom>
        </p:spPr>
      </p:pic>
      <p:pic>
        <p:nvPicPr>
          <p:cNvPr id="3" name="Picture 2"/>
          <p:cNvPicPr/>
          <p:nvPr/>
        </p:nvPicPr>
        <p:blipFill>
          <a:blip r:embed="rId4"/>
          <a:stretch>
            <a:fillRect/>
          </a:stretch>
        </p:blipFill>
        <p:spPr>
          <a:xfrm>
            <a:off x="3275856" y="3463155"/>
            <a:ext cx="5731510" cy="32988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99</a:t>
            </a:fld>
            <a:endParaRPr lang="en-IN"/>
          </a:p>
        </p:txBody>
      </p:sp>
    </p:spTree>
    <p:extLst>
      <p:ext uri="{BB962C8B-B14F-4D97-AF65-F5344CB8AC3E}">
        <p14:creationId xmlns:p14="http://schemas.microsoft.com/office/powerpoint/2010/main" val="447542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2077</TotalTime>
  <Words>3529</Words>
  <Application>Microsoft Office PowerPoint</Application>
  <PresentationFormat>On-screen Show (4:3)</PresentationFormat>
  <Paragraphs>401</Paragraphs>
  <Slides>117</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117</vt:i4>
      </vt:variant>
    </vt:vector>
  </HeadingPairs>
  <TitlesOfParts>
    <vt:vector size="126" baseType="lpstr">
      <vt:lpstr>Arial</vt:lpstr>
      <vt:lpstr>Arial Black</vt:lpstr>
      <vt:lpstr>Calibri</vt:lpstr>
      <vt:lpstr>Lucida Sans Unicode</vt:lpstr>
      <vt:lpstr>Verdana</vt:lpstr>
      <vt:lpstr>Wingdings</vt:lpstr>
      <vt:lpstr>Wingdings 2</vt:lpstr>
      <vt:lpstr>Wingdings 3</vt:lpstr>
      <vt:lpstr>Concourse</vt:lpstr>
      <vt:lpstr>PowerPoint Presentation</vt:lpstr>
      <vt:lpstr>Introduction</vt:lpstr>
      <vt:lpstr>Problem statement</vt:lpstr>
      <vt:lpstr>Exploratory Data Analysis</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Conclusion</vt:lpstr>
      <vt:lpstr>Conclusion</vt:lpstr>
      <vt:lpstr>Conclusion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HOUSING PRICE PREDICTION</dc:title>
  <dc:creator>Shama Tanweer</dc:creator>
  <cp:lastModifiedBy>akhandss17@gmail.com</cp:lastModifiedBy>
  <cp:revision>59</cp:revision>
  <dcterms:created xsi:type="dcterms:W3CDTF">2021-05-06T05:43:56Z</dcterms:created>
  <dcterms:modified xsi:type="dcterms:W3CDTF">2022-04-14T06:26:12Z</dcterms:modified>
</cp:coreProperties>
</file>